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84" r:id="rId2"/>
    <p:sldId id="286" r:id="rId3"/>
    <p:sldId id="285" r:id="rId4"/>
    <p:sldId id="287" r:id="rId5"/>
  </p:sldIdLst>
  <p:sldSz cx="10691813" cy="7559675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68" userDrawn="1">
          <p15:clr>
            <a:srgbClr val="A4A3A4"/>
          </p15:clr>
        </p15:guide>
        <p15:guide id="3" orient="horz" pos="793" userDrawn="1">
          <p15:clr>
            <a:srgbClr val="A4A3A4"/>
          </p15:clr>
        </p15:guide>
        <p15:guide id="5" pos="328" userDrawn="1">
          <p15:clr>
            <a:srgbClr val="A4A3A4"/>
          </p15:clr>
        </p15:guide>
        <p15:guide id="6" orient="horz" pos="4604" userDrawn="1">
          <p15:clr>
            <a:srgbClr val="A4A3A4"/>
          </p15:clr>
        </p15:guide>
        <p15:guide id="7" orient="horz" pos="1292" userDrawn="1">
          <p15:clr>
            <a:srgbClr val="A4A3A4"/>
          </p15:clr>
        </p15:guide>
        <p15:guide id="8" orient="horz" pos="2381" userDrawn="1">
          <p15:clr>
            <a:srgbClr val="A4A3A4"/>
          </p15:clr>
        </p15:guide>
        <p15:guide id="9" orient="horz" pos="4150" userDrawn="1">
          <p15:clr>
            <a:srgbClr val="A4A3A4"/>
          </p15:clr>
        </p15:guide>
        <p15:guide id="10" orient="horz" pos="11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440"/>
    <a:srgbClr val="F6A7B0"/>
    <a:srgbClr val="93E6EC"/>
    <a:srgbClr val="00ACE9"/>
    <a:srgbClr val="5B9BD5"/>
    <a:srgbClr val="94BAE1"/>
    <a:srgbClr val="A49E66"/>
    <a:srgbClr val="D5D1C6"/>
    <a:srgbClr val="D8B745"/>
    <a:srgbClr val="A79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81894"/>
  </p:normalViewPr>
  <p:slideViewPr>
    <p:cSldViewPr snapToGrid="0" snapToObjects="1" showGuides="1">
      <p:cViewPr varScale="1">
        <p:scale>
          <a:sx n="100" d="100"/>
          <a:sy n="100" d="100"/>
        </p:scale>
        <p:origin x="2224" y="168"/>
      </p:cViewPr>
      <p:guideLst>
        <p:guide pos="3368"/>
        <p:guide orient="horz" pos="793"/>
        <p:guide pos="328"/>
        <p:guide orient="horz" pos="4604"/>
        <p:guide orient="horz" pos="1292"/>
        <p:guide orient="horz" pos="2381"/>
        <p:guide orient="horz" pos="4150"/>
        <p:guide orient="horz" pos="1179"/>
      </p:guideLst>
    </p:cSldViewPr>
  </p:slideViewPr>
  <p:outlineViewPr>
    <p:cViewPr>
      <p:scale>
        <a:sx n="33" d="100"/>
        <a:sy n="33" d="100"/>
      </p:scale>
      <p:origin x="0" y="-17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1480543D-9C0D-2B4A-855C-F95AB578D8E3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F8E33B61-AECF-054E-AE94-B981EF8F7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338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D1F10096-B672-481A-971F-1E1AE1A65C9F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C3BAA2C9-A1CF-4D48-8C52-1C627B870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660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C9-A1CF-4D48-8C52-1C627B87079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2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Not </a:t>
            </a:r>
            <a:r>
              <a:rPr lang="fr-FR" err="1"/>
              <a:t>covered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>:</a:t>
            </a:r>
          </a:p>
          <a:p>
            <a:r>
              <a:rPr lang="fr-FR"/>
              <a:t>- </a:t>
            </a:r>
            <a:r>
              <a:rPr lang="fr-FR" err="1"/>
              <a:t>Multivariate</a:t>
            </a:r>
            <a:r>
              <a:rPr lang="fr-FR"/>
              <a:t> </a:t>
            </a:r>
            <a:r>
              <a:rPr lang="fr-FR" err="1"/>
              <a:t>continuous</a:t>
            </a:r>
            <a:endParaRPr lang="fr-FR"/>
          </a:p>
          <a:p>
            <a:r>
              <a:rPr lang="fr-FR"/>
              <a:t>- </a:t>
            </a:r>
            <a:r>
              <a:rPr lang="fr-FR" err="1"/>
              <a:t>Survival</a:t>
            </a:r>
            <a:endParaRPr lang="fr-FR"/>
          </a:p>
          <a:p>
            <a:pPr marL="171450" indent="-171450">
              <a:buFontTx/>
              <a:buChar char="-"/>
            </a:pPr>
            <a:r>
              <a:rPr lang="fr-FR"/>
              <a:t>Post-hoc </a:t>
            </a:r>
            <a:r>
              <a:rPr lang="fr-FR" err="1"/>
              <a:t>like</a:t>
            </a:r>
            <a:r>
              <a:rPr lang="fr-FR"/>
              <a:t>: Dunn test</a:t>
            </a:r>
            <a:endParaRPr lang="fr-FR" b="0">
              <a:effectLst/>
            </a:endParaRP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Tukey</a:t>
            </a:r>
            <a:r>
              <a:rPr lang="fr-F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fr-F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Dunnet</a:t>
            </a:r>
            <a:r>
              <a:rPr lang="fr-F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fr-FR" b="0">
              <a:effectLst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C9-A1CF-4D48-8C52-1C627B87079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7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C9-A1CF-4D48-8C52-1C627B87079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76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www.acaps.org</a:t>
            </a:r>
            <a:r>
              <a:rPr lang="fr-FR" dirty="0"/>
              <a:t>/sites/acaps/files/</a:t>
            </a:r>
            <a:r>
              <a:rPr lang="fr-FR" dirty="0" err="1"/>
              <a:t>resources</a:t>
            </a:r>
            <a:r>
              <a:rPr lang="fr-FR" dirty="0"/>
              <a:t>/files/acaps_technical_brief_data_cleaning_april_2016_0.pdf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towardsdatascience.com</a:t>
            </a:r>
            <a:r>
              <a:rPr lang="fr-FR" dirty="0"/>
              <a:t>/the-ultimate-guide-to-data-cleaning-3969843991d4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 Data </a:t>
            </a:r>
            <a:r>
              <a:rPr lang="fr-FR" dirty="0" err="1"/>
              <a:t>Quality</a:t>
            </a:r>
            <a:r>
              <a:rPr lang="fr-FR" dirty="0"/>
              <a:t> (</a:t>
            </a:r>
            <a:r>
              <a:rPr lang="fr-FR" dirty="0" err="1"/>
              <a:t>validity</a:t>
            </a:r>
            <a:r>
              <a:rPr lang="fr-FR" dirty="0"/>
              <a:t>, </a:t>
            </a:r>
            <a:r>
              <a:rPr lang="fr-FR" dirty="0" err="1"/>
              <a:t>accuracy</a:t>
            </a:r>
            <a:r>
              <a:rPr lang="fr-FR" dirty="0"/>
              <a:t>, </a:t>
            </a:r>
            <a:r>
              <a:rPr lang="fr-FR" dirty="0" err="1"/>
              <a:t>completeness</a:t>
            </a:r>
            <a:r>
              <a:rPr lang="fr-FR" dirty="0"/>
              <a:t>, </a:t>
            </a:r>
            <a:r>
              <a:rPr lang="fr-FR" dirty="0" err="1"/>
              <a:t>consistency</a:t>
            </a:r>
            <a:r>
              <a:rPr lang="fr-FR" dirty="0"/>
              <a:t>, </a:t>
            </a:r>
            <a:r>
              <a:rPr lang="fr-FR" dirty="0" err="1"/>
              <a:t>uniformity</a:t>
            </a:r>
            <a:r>
              <a:rPr lang="fr-FR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 The workflow (inspection, </a:t>
            </a:r>
            <a:r>
              <a:rPr lang="fr-FR" dirty="0" err="1"/>
              <a:t>cleaning</a:t>
            </a:r>
            <a:r>
              <a:rPr lang="fr-FR" dirty="0"/>
              <a:t>, </a:t>
            </a:r>
            <a:r>
              <a:rPr lang="fr-FR" dirty="0" err="1"/>
              <a:t>verifying</a:t>
            </a:r>
            <a:r>
              <a:rPr lang="fr-FR" dirty="0"/>
              <a:t>, </a:t>
            </a:r>
            <a:r>
              <a:rPr lang="fr-FR" dirty="0" err="1"/>
              <a:t>reporting</a:t>
            </a:r>
            <a:r>
              <a:rPr lang="fr-FR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www.formpl.us</a:t>
            </a:r>
            <a:r>
              <a:rPr lang="fr-FR" dirty="0"/>
              <a:t>/blog/data-</a:t>
            </a:r>
            <a:r>
              <a:rPr lang="fr-FR" dirty="0" err="1"/>
              <a:t>cleaning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www.tableau.com</a:t>
            </a:r>
            <a:r>
              <a:rPr lang="fr-FR" dirty="0"/>
              <a:t>/</a:t>
            </a:r>
            <a:r>
              <a:rPr lang="fr-FR" dirty="0" err="1"/>
              <a:t>learn</a:t>
            </a:r>
            <a:r>
              <a:rPr lang="fr-FR" dirty="0"/>
              <a:t>/articles/</a:t>
            </a:r>
            <a:r>
              <a:rPr lang="fr-FR" dirty="0" err="1"/>
              <a:t>what</a:t>
            </a:r>
            <a:r>
              <a:rPr lang="fr-FR" dirty="0"/>
              <a:t>-</a:t>
            </a:r>
            <a:r>
              <a:rPr lang="fr-FR" dirty="0" err="1"/>
              <a:t>is</a:t>
            </a:r>
            <a:r>
              <a:rPr lang="fr-FR" dirty="0"/>
              <a:t>-data-</a:t>
            </a:r>
            <a:r>
              <a:rPr lang="fr-FR" dirty="0" err="1"/>
              <a:t>cleaning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www.upgrad.com</a:t>
            </a:r>
            <a:r>
              <a:rPr lang="fr-FR" dirty="0"/>
              <a:t>/blog/data-</a:t>
            </a:r>
            <a:r>
              <a:rPr lang="fr-FR" dirty="0" err="1"/>
              <a:t>cleaning</a:t>
            </a:r>
            <a:r>
              <a:rPr lang="fr-FR" dirty="0"/>
              <a:t>-techniques/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monkeylearn.com</a:t>
            </a:r>
            <a:r>
              <a:rPr lang="fr-FR" dirty="0"/>
              <a:t>/blog/data-</a:t>
            </a:r>
            <a:r>
              <a:rPr lang="fr-FR" dirty="0" err="1"/>
              <a:t>cleaning</a:t>
            </a:r>
            <a:r>
              <a:rPr lang="fr-FR" dirty="0"/>
              <a:t>-techniques/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towardsdatascience.com</a:t>
            </a:r>
            <a:r>
              <a:rPr lang="fr-FR" dirty="0"/>
              <a:t>/the-ultimate-guide-to-data-cleaning-3969843991d4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hevodata.com</a:t>
            </a:r>
            <a:r>
              <a:rPr lang="fr-FR" dirty="0"/>
              <a:t>/</a:t>
            </a:r>
            <a:r>
              <a:rPr lang="fr-FR" dirty="0" err="1"/>
              <a:t>learn</a:t>
            </a:r>
            <a:r>
              <a:rPr lang="fr-FR" dirty="0"/>
              <a:t>/data-</a:t>
            </a:r>
            <a:r>
              <a:rPr lang="fr-FR" dirty="0" err="1"/>
              <a:t>cleansing</a:t>
            </a:r>
            <a:r>
              <a:rPr lang="fr-FR" dirty="0"/>
              <a:t>-a-</a:t>
            </a:r>
            <a:r>
              <a:rPr lang="fr-FR" dirty="0" err="1"/>
              <a:t>simplified</a:t>
            </a:r>
            <a:r>
              <a:rPr lang="fr-FR" dirty="0"/>
              <a:t>-guide/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www.scribbr.co.uk</a:t>
            </a:r>
            <a:r>
              <a:rPr lang="fr-FR" dirty="0"/>
              <a:t>/</a:t>
            </a:r>
            <a:r>
              <a:rPr lang="fr-FR" dirty="0" err="1"/>
              <a:t>research-methods</a:t>
            </a:r>
            <a:r>
              <a:rPr lang="fr-FR" dirty="0"/>
              <a:t>/data-</a:t>
            </a:r>
            <a:r>
              <a:rPr lang="fr-FR" dirty="0" err="1"/>
              <a:t>cleaning</a:t>
            </a:r>
            <a:r>
              <a:rPr lang="fr-FR" dirty="0"/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www.geotab.com</a:t>
            </a:r>
            <a:r>
              <a:rPr lang="fr-FR" dirty="0"/>
              <a:t>/blog/data-</a:t>
            </a:r>
            <a:r>
              <a:rPr lang="fr-FR" dirty="0" err="1"/>
              <a:t>cleaning</a:t>
            </a:r>
            <a:r>
              <a:rPr lang="fr-FR" dirty="0"/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research.aimultiple.com</a:t>
            </a:r>
            <a:r>
              <a:rPr lang="fr-FR" dirty="0"/>
              <a:t>/data-</a:t>
            </a:r>
            <a:r>
              <a:rPr lang="fr-FR" dirty="0" err="1"/>
              <a:t>cleaning</a:t>
            </a:r>
            <a:r>
              <a:rPr lang="fr-FR" dirty="0"/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</a:t>
            </a:r>
            <a:r>
              <a:rPr lang="fr-FR" dirty="0" err="1"/>
              <a:t>www.acaps.org</a:t>
            </a:r>
            <a:r>
              <a:rPr lang="fr-FR" dirty="0"/>
              <a:t>/sites/acaps/files/</a:t>
            </a:r>
            <a:r>
              <a:rPr lang="fr-FR" dirty="0" err="1"/>
              <a:t>resources</a:t>
            </a:r>
            <a:r>
              <a:rPr lang="fr-FR" dirty="0"/>
              <a:t>/files/acaps_technical_brief_data_cleaning_april_2016_0.pdf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https://www.chi2innovations.com/</a:t>
            </a:r>
            <a:r>
              <a:rPr lang="fr-FR" dirty="0" err="1"/>
              <a:t>wp</a:t>
            </a:r>
            <a:r>
              <a:rPr lang="fr-FR" dirty="0"/>
              <a:t>-content/</a:t>
            </a:r>
            <a:r>
              <a:rPr lang="fr-FR" dirty="0" err="1"/>
              <a:t>uploads</a:t>
            </a:r>
            <a:r>
              <a:rPr lang="fr-FR" dirty="0"/>
              <a:t>/2018/12/</a:t>
            </a:r>
            <a:r>
              <a:rPr lang="fr-FR" dirty="0" err="1"/>
              <a:t>Practical</a:t>
            </a:r>
            <a:r>
              <a:rPr lang="fr-FR" dirty="0"/>
              <a:t>-Data-</a:t>
            </a:r>
            <a:r>
              <a:rPr lang="fr-FR" dirty="0" err="1"/>
              <a:t>Cleaning</a:t>
            </a:r>
            <a:r>
              <a:rPr lang="fr-FR" dirty="0"/>
              <a:t>-</a:t>
            </a:r>
            <a:r>
              <a:rPr lang="fr-FR" dirty="0" err="1"/>
              <a:t>Cheat-Sheet.pdf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C9-A1CF-4D48-8C52-1C627B87079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91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793" y="1"/>
            <a:ext cx="10691813" cy="680084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0" y="2493963"/>
            <a:ext cx="5888038" cy="31353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270" y="4329181"/>
            <a:ext cx="4507430" cy="4407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Clic to change the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846138" y="2772697"/>
            <a:ext cx="4507430" cy="111372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66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449" userDrawn="1">
          <p15:clr>
            <a:srgbClr val="FBAE40"/>
          </p15:clr>
        </p15:guide>
        <p15:guide id="4" pos="533" userDrawn="1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98626" y="733744"/>
            <a:ext cx="9722937" cy="55229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" name="Espace réservé de l'élément multimédia 2"/>
          <p:cNvSpPr>
            <a:spLocks noGrp="1"/>
          </p:cNvSpPr>
          <p:nvPr>
            <p:ph type="media" sz="quarter" idx="11"/>
          </p:nvPr>
        </p:nvSpPr>
        <p:spPr>
          <a:xfrm>
            <a:off x="544513" y="1838325"/>
            <a:ext cx="7783512" cy="4827588"/>
          </a:xfrm>
        </p:spPr>
        <p:txBody>
          <a:bodyPr/>
          <a:lstStyle/>
          <a:p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25613" y="1258895"/>
            <a:ext cx="9722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32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544513" y="2212258"/>
            <a:ext cx="9850437" cy="4591767"/>
          </a:xfrm>
        </p:spPr>
        <p:txBody>
          <a:bodyPr/>
          <a:lstStyle/>
          <a:p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5613" y="705053"/>
            <a:ext cx="8983858" cy="59919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 flipV="1">
            <a:off x="414982" y="1294015"/>
            <a:ext cx="985127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5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2" y="726315"/>
            <a:ext cx="9969337" cy="63348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544513" y="2222090"/>
            <a:ext cx="3850505" cy="448351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4541838" y="2222090"/>
            <a:ext cx="5853112" cy="448351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25612" y="1350984"/>
            <a:ext cx="9969337" cy="28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2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qu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3" y="743279"/>
            <a:ext cx="9851274" cy="55229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V="1">
            <a:off x="425613" y="1295568"/>
            <a:ext cx="985127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89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quement titre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3" y="706605"/>
            <a:ext cx="9969671" cy="599194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V="1">
            <a:off x="425612" y="1305800"/>
            <a:ext cx="996967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4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778" y="738953"/>
            <a:ext cx="9969671" cy="573369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1821" y="1309189"/>
            <a:ext cx="9923628" cy="31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778" y="2371559"/>
            <a:ext cx="3487625" cy="6024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614" y="3099882"/>
            <a:ext cx="9897481" cy="3261591"/>
          </a:xfrm>
          <a:prstGeom prst="rect">
            <a:avLst/>
          </a:prstGeom>
        </p:spPr>
        <p:txBody>
          <a:bodyPr numCol="2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17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et 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-68579"/>
            <a:ext cx="10691813" cy="2000249"/>
          </a:xfrm>
          <a:prstGeom prst="rect">
            <a:avLst/>
          </a:prstGeom>
          <a:solidFill>
            <a:srgbClr val="00A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49E66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287" y="352421"/>
            <a:ext cx="10691813" cy="1461188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ts val="3800"/>
              </a:lnSpc>
              <a:defRPr lang="en-US" sz="4000" i="1" kern="12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« 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br>
              <a:rPr lang="fr-FR" dirty="0"/>
            </a:br>
            <a:r>
              <a:rPr lang="fr-FR" dirty="0"/>
              <a:t>acta di </a:t>
            </a:r>
            <a:r>
              <a:rPr lang="fr-FR" dirty="0" err="1"/>
              <a:t>dormanet</a:t>
            </a:r>
            <a:r>
              <a:rPr lang="fr-FR" dirty="0"/>
              <a:t> »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293799" y="2952828"/>
            <a:ext cx="9869488" cy="2066211"/>
          </a:xfrm>
          <a:prstGeom prst="rect">
            <a:avLst/>
          </a:prstGeom>
        </p:spPr>
        <p:txBody>
          <a:bodyPr numCol="2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293799" y="2201803"/>
            <a:ext cx="9869488" cy="566737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1800"/>
              </a:lnSpc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08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4" y="840987"/>
            <a:ext cx="4303702" cy="123927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614" y="2319175"/>
            <a:ext cx="4303702" cy="144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5258757" y="874059"/>
            <a:ext cx="5036180" cy="5939491"/>
          </a:xfrm>
          <a:prstGeom prst="rect">
            <a:avLst/>
          </a:prstGeom>
        </p:spPr>
        <p:txBody>
          <a:bodyPr numCol="1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425614" y="2080260"/>
            <a:ext cx="42686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336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4" y="706605"/>
            <a:ext cx="9852704" cy="61608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25614" y="1322692"/>
            <a:ext cx="9722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8234" y="1463040"/>
            <a:ext cx="9820084" cy="5491099"/>
          </a:xfrm>
          <a:prstGeom prst="rect">
            <a:avLst/>
          </a:prstGeom>
        </p:spPr>
        <p:txBody>
          <a:bodyPr numCol="1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293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4" y="781991"/>
            <a:ext cx="9259160" cy="604355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6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0" y="1258888"/>
            <a:ext cx="10691813" cy="63007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0" y="2493647"/>
            <a:ext cx="7712075" cy="313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493647"/>
            <a:ext cx="7712765" cy="313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54" y="309504"/>
            <a:ext cx="1783080" cy="5943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270" y="4363370"/>
            <a:ext cx="6309416" cy="440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Clic to change the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839270" y="5168900"/>
            <a:ext cx="1903412" cy="307975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914400" rtl="0" eaLnBrk="1" latinLnBrk="0" hangingPunct="1">
              <a:buFont typeface="Symbol" pitchFamily="18" charset="2"/>
              <a:buChar char="·"/>
              <a:defRPr lang="fr-FR" sz="1800" b="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0" indent="-4572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839270" y="2641390"/>
            <a:ext cx="6310880" cy="146109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to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6" hasCustomPrompt="1"/>
          </p:nvPr>
        </p:nvSpPr>
        <p:spPr>
          <a:xfrm>
            <a:off x="3294063" y="5159068"/>
            <a:ext cx="2051050" cy="307975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>
              <a:defRPr lang="fr-FR" sz="1800" b="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1102"/>
              </a:spcBef>
              <a:buFont typeface="Symbol" pitchFamily="18" charset="2"/>
              <a:buChar char="·"/>
            </a:pP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8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 userDrawn="1">
          <p15:clr>
            <a:srgbClr val="FBAE40"/>
          </p15:clr>
        </p15:guide>
        <p15:guide id="2" orient="horz" pos="2744" userDrawn="1">
          <p15:clr>
            <a:srgbClr val="FBAE40"/>
          </p15:clr>
        </p15:guide>
        <p15:guide id="3" orient="horz" pos="2585" userDrawn="1">
          <p15:clr>
            <a:srgbClr val="FBAE40"/>
          </p15:clr>
        </p15:guide>
        <p15:guide id="4" pos="2075" userDrawn="1">
          <p15:clr>
            <a:srgbClr val="FBAE40"/>
          </p15:clr>
        </p15:guide>
        <p15:guide id="5" orient="horz" pos="324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chapi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0" y="1258888"/>
            <a:ext cx="10691813" cy="63007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0" y="2493647"/>
            <a:ext cx="7712075" cy="313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493647"/>
            <a:ext cx="7712765" cy="313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0652" y="309504"/>
            <a:ext cx="1783080" cy="5943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270" y="4363370"/>
            <a:ext cx="6309416" cy="440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Cliquez pour modifier le style des sous-titres du masque</a:t>
            </a:r>
          </a:p>
          <a:p>
            <a:endParaRPr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5"/>
          </p:nvPr>
        </p:nvSpPr>
        <p:spPr>
          <a:xfrm>
            <a:off x="839270" y="5168900"/>
            <a:ext cx="1903412" cy="307975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914400" rtl="0" eaLnBrk="1" latinLnBrk="0" hangingPunct="1">
              <a:buFont typeface="Symbol" pitchFamily="18" charset="2"/>
              <a:buChar char="·"/>
              <a:defRPr lang="fr-FR" sz="2300" b="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0" indent="-4572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839270" y="2641390"/>
            <a:ext cx="6310880" cy="146109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6"/>
          </p:nvPr>
        </p:nvSpPr>
        <p:spPr>
          <a:xfrm>
            <a:off x="3294063" y="5159068"/>
            <a:ext cx="2051050" cy="307975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>
              <a:defRPr lang="fr-FR" sz="2300" b="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1102"/>
              </a:spcBef>
              <a:buFont typeface="Symbol" pitchFamily="18" charset="2"/>
              <a:buChar char="·"/>
            </a:pPr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48286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585">
          <p15:clr>
            <a:srgbClr val="FBAE40"/>
          </p15:clr>
        </p15:guide>
        <p15:guide id="4" pos="2075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0" y="2493647"/>
            <a:ext cx="7712075" cy="313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493647"/>
            <a:ext cx="7712765" cy="313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54" y="309504"/>
            <a:ext cx="1783080" cy="59436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270" y="4329181"/>
            <a:ext cx="4507430" cy="4407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Clic to change the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46138" y="2772697"/>
            <a:ext cx="4507430" cy="111372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to change the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8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585">
          <p15:clr>
            <a:srgbClr val="FBAE40"/>
          </p15:clr>
        </p15:guide>
        <p15:guide id="4" pos="2075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andea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793" y="2470484"/>
            <a:ext cx="10691813" cy="411764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270" y="1684294"/>
            <a:ext cx="4507430" cy="4407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Clic to change the </a:t>
            </a:r>
            <a:r>
              <a:rPr lang="fr-FR" dirty="0" err="1"/>
              <a:t>subtitle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947422" y="1249056"/>
            <a:ext cx="4352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66509" y="135329"/>
            <a:ext cx="4507430" cy="111372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to change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2856" y="298487"/>
            <a:ext cx="178308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1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449">
          <p15:clr>
            <a:srgbClr val="FBAE40"/>
          </p15:clr>
        </p15:guide>
        <p15:guide id="4" pos="533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coura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560069"/>
            <a:ext cx="9869324" cy="66512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to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1700981"/>
            <a:ext cx="9869488" cy="5112569"/>
          </a:xfrm>
          <a:prstGeom prst="rect">
            <a:avLst/>
          </a:prstGeom>
        </p:spPr>
        <p:txBody>
          <a:bodyPr numCol="1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 baseline="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09285" y="1253949"/>
            <a:ext cx="9722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3" y="840987"/>
            <a:ext cx="9817269" cy="666578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614" y="1754488"/>
            <a:ext cx="8961438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3441700"/>
            <a:ext cx="9869488" cy="3371850"/>
          </a:xfrm>
          <a:prstGeom prst="rect">
            <a:avLst/>
          </a:prstGeom>
        </p:spPr>
        <p:txBody>
          <a:bodyPr numCol="2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25450" y="1507565"/>
            <a:ext cx="9722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5776" y="748444"/>
            <a:ext cx="9851274" cy="853459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614" y="2851482"/>
            <a:ext cx="8961438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3667842"/>
            <a:ext cx="9869488" cy="3371850"/>
          </a:xfrm>
          <a:prstGeom prst="rect">
            <a:avLst/>
          </a:prstGeom>
        </p:spPr>
        <p:txBody>
          <a:bodyPr numCol="2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405776" y="1574249"/>
            <a:ext cx="985127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720680"/>
            <a:ext cx="9818183" cy="68778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614" y="2248668"/>
            <a:ext cx="3487625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baseline="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2976992"/>
            <a:ext cx="4805457" cy="1512136"/>
          </a:xfrm>
          <a:prstGeom prst="rect">
            <a:avLst/>
          </a:prstGeom>
        </p:spPr>
        <p:txBody>
          <a:bodyPr numCol="1" spcCol="360000"/>
          <a:lstStyle>
            <a:lvl1pPr>
              <a:defRPr sz="17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5379579" y="2248668"/>
            <a:ext cx="3487625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79415" y="2976992"/>
            <a:ext cx="4805457" cy="1512136"/>
          </a:xfrm>
          <a:prstGeom prst="rect">
            <a:avLst/>
          </a:prstGeom>
        </p:spPr>
        <p:txBody>
          <a:bodyPr numCol="1" spcCol="360000"/>
          <a:lstStyle>
            <a:lvl1pPr>
              <a:defRPr sz="17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25614" y="4806676"/>
            <a:ext cx="3487625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425450" y="5535000"/>
            <a:ext cx="4805457" cy="1512136"/>
          </a:xfrm>
          <a:prstGeom prst="rect">
            <a:avLst/>
          </a:prstGeom>
        </p:spPr>
        <p:txBody>
          <a:bodyPr numCol="1" spcCol="360000"/>
          <a:lstStyle>
            <a:lvl1pPr>
              <a:defRPr sz="1700"/>
            </a:lvl1pPr>
            <a:lvl2pPr marL="0">
              <a:lnSpc>
                <a:spcPts val="2100"/>
              </a:lnSpc>
              <a:defRPr sz="1500"/>
            </a:lvl2pPr>
            <a:lvl3pPr marL="0">
              <a:lnSpc>
                <a:spcPts val="2100"/>
              </a:lnSpc>
              <a:defRPr sz="1500"/>
            </a:lvl3pPr>
            <a:lvl4pPr marL="0">
              <a:lnSpc>
                <a:spcPts val="2100"/>
              </a:lnSpc>
              <a:defRPr sz="1500"/>
            </a:lvl4pPr>
            <a:lvl5pPr marL="0"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>
          <a:xfrm>
            <a:off x="5379579" y="4806676"/>
            <a:ext cx="3487625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7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5379415" y="5535000"/>
            <a:ext cx="4805457" cy="1512136"/>
          </a:xfrm>
          <a:prstGeom prst="rect">
            <a:avLst/>
          </a:prstGeom>
        </p:spPr>
        <p:txBody>
          <a:bodyPr numCol="1" spcCol="360000"/>
          <a:lstStyle>
            <a:lvl1pPr>
              <a:defRPr sz="17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05148" y="1408467"/>
            <a:ext cx="9858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511277"/>
            <a:ext cx="9869488" cy="6302273"/>
          </a:xfrm>
          <a:prstGeom prst="rect">
            <a:avLst/>
          </a:prstGeom>
        </p:spPr>
        <p:txBody>
          <a:bodyPr numCol="1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4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52" y="9387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360922" y="6944831"/>
            <a:ext cx="1000893" cy="333631"/>
          </a:xfrm>
          <a:prstGeom prst="rect">
            <a:avLst/>
          </a:prstGeom>
        </p:spPr>
      </p:pic>
      <p:cxnSp>
        <p:nvCxnSpPr>
          <p:cNvPr id="9" name="Connecteur droit 8"/>
          <p:cNvCxnSpPr>
            <a:cxnSpLocks/>
          </p:cNvCxnSpPr>
          <p:nvPr userDrawn="1"/>
        </p:nvCxnSpPr>
        <p:spPr>
          <a:xfrm>
            <a:off x="3509683" y="7228168"/>
            <a:ext cx="564533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28564" y="1675251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Change the texte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4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84" r:id="rId3"/>
    <p:sldLayoutId id="2147483673" r:id="rId4"/>
    <p:sldLayoutId id="2147483686" r:id="rId5"/>
    <p:sldLayoutId id="2147483675" r:id="rId6"/>
    <p:sldLayoutId id="2147483683" r:id="rId7"/>
    <p:sldLayoutId id="2147483677" r:id="rId8"/>
    <p:sldLayoutId id="2147483688" r:id="rId9"/>
    <p:sldLayoutId id="2147483678" r:id="rId10"/>
    <p:sldLayoutId id="2147483679" r:id="rId11"/>
    <p:sldLayoutId id="2147483681" r:id="rId12"/>
    <p:sldLayoutId id="2147483680" r:id="rId13"/>
    <p:sldLayoutId id="2147483687" r:id="rId14"/>
    <p:sldLayoutId id="2147483682" r:id="rId15"/>
    <p:sldLayoutId id="2147483662" r:id="rId16"/>
    <p:sldLayoutId id="2147483674" r:id="rId17"/>
    <p:sldLayoutId id="2147483685" r:id="rId18"/>
    <p:sldLayoutId id="2147483676" r:id="rId19"/>
    <p:sldLayoutId id="2147483690" r:id="rId20"/>
  </p:sldLayoutIdLst>
  <p:hf hdr="0" dt="0"/>
  <p:txStyles>
    <p:titleStyle>
      <a:lvl1pPr marL="0" algn="l" defTabSz="914400" rtl="0" eaLnBrk="1" latinLnBrk="0" hangingPunct="1">
        <a:lnSpc>
          <a:spcPts val="3800"/>
        </a:lnSpc>
        <a:spcBef>
          <a:spcPct val="0"/>
        </a:spcBef>
        <a:buNone/>
        <a:defRPr lang="en-US" sz="4000" kern="1200" dirty="0">
          <a:solidFill>
            <a:schemeClr val="tx1">
              <a:lumMod val="95000"/>
              <a:lumOff val="5000"/>
            </a:schemeClr>
          </a:solidFill>
          <a:latin typeface="Times" charset="0"/>
          <a:ea typeface="+mj-ea"/>
          <a:cs typeface="Times" charset="0"/>
        </a:defRPr>
      </a:lvl1pPr>
    </p:titleStyle>
    <p:bodyStyle>
      <a:lvl1pPr marL="0" indent="0" algn="l" defTabSz="1007943" rtl="0" eaLnBrk="1" latinLnBrk="0" hangingPunct="1">
        <a:lnSpc>
          <a:spcPct val="100000"/>
        </a:lnSpc>
        <a:spcBef>
          <a:spcPts val="1102"/>
        </a:spcBef>
        <a:buFont typeface="Arial" panose="020B0604020202020204" pitchFamily="34" charset="0"/>
        <a:buNone/>
        <a:defRPr lang="fr-FR" sz="1600" b="1" kern="1200" dirty="0" smtClean="0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0" indent="0" algn="l" defTabSz="1007943" rtl="0" eaLnBrk="1" latinLnBrk="0" hangingPunct="1">
        <a:lnSpc>
          <a:spcPts val="2100"/>
        </a:lnSpc>
        <a:spcBef>
          <a:spcPts val="551"/>
        </a:spcBef>
        <a:buFont typeface="Arial" panose="020B0604020202020204" pitchFamily="34" charset="0"/>
        <a:buNone/>
        <a:defRPr lang="fr-FR" sz="1500" kern="1200" dirty="0" smtClean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269875" algn="l" defTabSz="1007943" rtl="0" eaLnBrk="1" latinLnBrk="0" hangingPunct="1">
        <a:lnSpc>
          <a:spcPts val="2100"/>
        </a:lnSpc>
        <a:spcBef>
          <a:spcPts val="1000"/>
        </a:spcBef>
        <a:spcAft>
          <a:spcPts val="450"/>
        </a:spcAft>
        <a:buClr>
          <a:srgbClr val="00ACE9"/>
        </a:buClr>
        <a:buSzPct val="100000"/>
        <a:buFont typeface="Arial" panose="020B0604020202020204" pitchFamily="34" charset="0"/>
        <a:buBlip>
          <a:blip r:embed="rId23"/>
        </a:buBlip>
        <a:defRPr lang="fr-FR" sz="1500" b="1" kern="1200" dirty="0" smtClean="0">
          <a:solidFill>
            <a:srgbClr val="00ACE9"/>
          </a:solidFill>
          <a:latin typeface="Arial" charset="0"/>
          <a:ea typeface="+mn-ea"/>
          <a:cs typeface="Arial" charset="0"/>
        </a:defRPr>
      </a:lvl3pPr>
      <a:lvl4pPr marL="806450" indent="-250825" algn="l" defTabSz="1007943" rtl="0" eaLnBrk="1" latinLnBrk="0" hangingPunct="1">
        <a:lnSpc>
          <a:spcPts val="21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1563" indent="-250825" algn="l" defTabSz="1007943" rtl="0" eaLnBrk="1" latinLnBrk="0" hangingPunct="1">
        <a:lnSpc>
          <a:spcPts val="21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-"/>
        <a:defRPr sz="1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thub.com/" TargetMode="External"/><Relationship Id="rId5" Type="http://schemas.openxmlformats.org/officeDocument/2006/relationships/hyperlink" Target="https://cran.r-project.org/" TargetMode="External"/><Relationship Id="rId4" Type="http://schemas.openxmlformats.org/officeDocument/2006/relationships/hyperlink" Target="https://www.bioconducto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biostatgv.sentiweb.fr/?module=test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eas.ucsb.edu/sites/default/files/2020-04/colorPaletteCheatsheet.pdf" TargetMode="External"/><Relationship Id="rId13" Type="http://schemas.openxmlformats.org/officeDocument/2006/relationships/hyperlink" Target="https://colorbrewer2.org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r-graph-gallery.com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hyperlink" Target="https://www.data-to-viz.com/" TargetMode="External"/><Relationship Id="rId5" Type="http://schemas.openxmlformats.org/officeDocument/2006/relationships/image" Target="../media/image5.tiff"/><Relationship Id="rId15" Type="http://schemas.openxmlformats.org/officeDocument/2006/relationships/hyperlink" Target="http://www.sthda.com/english/wiki/colors-in-r" TargetMode="External"/><Relationship Id="rId10" Type="http://schemas.openxmlformats.org/officeDocument/2006/relationships/hyperlink" Target="http://www.stat.columbia.edu/~tzheng/files/Rcolor.pdf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bootstrappers.umassmed.edu/bootstrappers-courses/pastCourses/rCourse_2014-09/resources/helpfulGuides/Rcolorstyle.pdf" TargetMode="External"/><Relationship Id="rId14" Type="http://schemas.openxmlformats.org/officeDocument/2006/relationships/hyperlink" Target="https://www.datanovia.com/en/blog/top-r-color-palettes-to-know-for-great-data-visualiz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kaggle.com/learn/data-clea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openrefine.org/" TargetMode="External"/><Relationship Id="rId5" Type="http://schemas.openxmlformats.org/officeDocument/2006/relationships/hyperlink" Target="https://www.codecademy.com/learn/learn-r/modules/learn-r-data-cleaning/cheatsheet" TargetMode="External"/><Relationship Id="rId4" Type="http://schemas.openxmlformats.org/officeDocument/2006/relationships/hyperlink" Target="https://www.rstudio.com/wp-content/uploads/2015/02/data-wrangling-cheatshee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872676F1-A0A9-4A90-9DD5-6DD0A777E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654" y="-111859"/>
            <a:ext cx="1503217" cy="1001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38773" y="132869"/>
            <a:ext cx="2112963" cy="631825"/>
          </a:xfrm>
        </p:spPr>
        <p:txBody>
          <a:bodyPr>
            <a:noAutofit/>
          </a:bodyPr>
          <a:lstStyle/>
          <a:p>
            <a:r>
              <a:rPr lang="fr-FR" dirty="0"/>
              <a:t>Packages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953" y="7061934"/>
            <a:ext cx="5343525" cy="26161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fr-FR" sz="1100" dirty="0" err="1">
                <a:latin typeface="Times New Roman" charset="0"/>
                <a:ea typeface="Times New Roman" charset="0"/>
                <a:cs typeface="Times New Roman" charset="0"/>
              </a:rPr>
              <a:t>DebuteR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  </a:t>
            </a:r>
            <a:r>
              <a:rPr lang="en-US" sz="1100" b="1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  </a:t>
            </a:r>
            <a:r>
              <a:rPr lang="fr-FR" sz="1100" err="1">
                <a:latin typeface="Times New Roman" charset="0"/>
                <a:ea typeface="Times New Roman" charset="0"/>
                <a:cs typeface="Times New Roman" charset="0"/>
              </a:rPr>
              <a:t>Rpackages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 installation </a:t>
            </a:r>
            <a:r>
              <a:rPr lang="en-US" sz="1100" b="1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fr-FR" sz="1100" b="1"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 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100" err="1">
                <a:latin typeface="Times New Roman" charset="0"/>
                <a:ea typeface="Times New Roman" charset="0"/>
                <a:cs typeface="Times New Roman" charset="0"/>
              </a:rPr>
              <a:t>nov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 - 2021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5A2DE-B03B-4175-B4EF-740EB001ABA3}"/>
              </a:ext>
            </a:extLst>
          </p:cNvPr>
          <p:cNvCxnSpPr/>
          <p:nvPr/>
        </p:nvCxnSpPr>
        <p:spPr>
          <a:xfrm>
            <a:off x="467130" y="733749"/>
            <a:ext cx="9893159" cy="285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1C866D-DA77-4172-808E-3466E73A2F65}"/>
              </a:ext>
            </a:extLst>
          </p:cNvPr>
          <p:cNvSpPr/>
          <p:nvPr/>
        </p:nvSpPr>
        <p:spPr>
          <a:xfrm>
            <a:off x="73619" y="829198"/>
            <a:ext cx="10472052" cy="644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Introduction</a:t>
            </a:r>
            <a:endParaRPr lang="en-US" b="1"/>
          </a:p>
          <a:p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Packages are extensions to R that contain code, data, and documentation. Once installed </a:t>
            </a:r>
            <a:r>
              <a:rPr lang="en-US" sz="120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thay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 are loaded into R using the function library.</a:t>
            </a:r>
            <a:endParaRPr lang="en-US"/>
          </a:p>
          <a:p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There are 4 mains way to get package for R in bioinformatics 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76F02D-20A3-4534-BCEB-4E8C7003A997}"/>
              </a:ext>
            </a:extLst>
          </p:cNvPr>
          <p:cNvCxnSpPr>
            <a:cxnSpLocks/>
          </p:cNvCxnSpPr>
          <p:nvPr/>
        </p:nvCxnSpPr>
        <p:spPr>
          <a:xfrm>
            <a:off x="212447" y="1621294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F95C615-806C-134C-884D-2415A85A52E6}"/>
              </a:ext>
            </a:extLst>
          </p:cNvPr>
          <p:cNvSpPr txBox="1"/>
          <p:nvPr/>
        </p:nvSpPr>
        <p:spPr>
          <a:xfrm>
            <a:off x="2020096" y="1646160"/>
            <a:ext cx="144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>
                <a:solidFill>
                  <a:srgbClr val="0070C0"/>
                </a:solidFill>
              </a:rPr>
              <a:t>Bioconductor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2EB1A-E33F-184F-984E-75CFE22F6937}"/>
              </a:ext>
            </a:extLst>
          </p:cNvPr>
          <p:cNvSpPr/>
          <p:nvPr/>
        </p:nvSpPr>
        <p:spPr>
          <a:xfrm>
            <a:off x="211402" y="2015306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Provides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tools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for the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analysis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and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comprehension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of high-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throughput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genomic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data.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See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https://www.bioconductor.org/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fr-FR" sz="1200"/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A6163C1D-715D-B748-87D9-8A12882E710C}"/>
              </a:ext>
            </a:extLst>
          </p:cNvPr>
          <p:cNvCxnSpPr>
            <a:cxnSpLocks/>
          </p:cNvCxnSpPr>
          <p:nvPr/>
        </p:nvCxnSpPr>
        <p:spPr>
          <a:xfrm>
            <a:off x="198877" y="1074937"/>
            <a:ext cx="10334268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6873763-42D5-0D49-B2C2-151B4A430478}"/>
              </a:ext>
            </a:extLst>
          </p:cNvPr>
          <p:cNvGrpSpPr/>
          <p:nvPr/>
        </p:nvGrpSpPr>
        <p:grpSpPr>
          <a:xfrm>
            <a:off x="212446" y="2476785"/>
            <a:ext cx="5057360" cy="276999"/>
            <a:chOff x="211402" y="2857448"/>
            <a:chExt cx="5057360" cy="276999"/>
          </a:xfrm>
        </p:grpSpPr>
        <p:cxnSp>
          <p:nvCxnSpPr>
            <p:cNvPr id="25" name="Straight Arrow Connector 13">
              <a:extLst>
                <a:ext uri="{FF2B5EF4-FFF2-40B4-BE49-F238E27FC236}">
                  <a16:creationId xmlns:a16="http://schemas.microsoft.com/office/drawing/2014/main" id="{73FCF8A1-22D7-794D-AFBC-CF4FDEC3A959}"/>
                </a:ext>
              </a:extLst>
            </p:cNvPr>
            <p:cNvCxnSpPr>
              <a:cxnSpLocks/>
            </p:cNvCxnSpPr>
            <p:nvPr/>
          </p:nvCxnSpPr>
          <p:spPr>
            <a:xfrm>
              <a:off x="888870" y="2995947"/>
              <a:ext cx="4379892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5F4A3B-7D57-B445-9B66-29EBE313545E}"/>
                </a:ext>
              </a:extLst>
            </p:cNvPr>
            <p:cNvSpPr/>
            <p:nvPr/>
          </p:nvSpPr>
          <p:spPr>
            <a:xfrm>
              <a:off x="211402" y="2857448"/>
              <a:ext cx="782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</a:t>
              </a:r>
              <a:endParaRPr lang="fr-FR" sz="12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F0DEEED-72D6-0B47-8424-AF38710E7D32}"/>
              </a:ext>
            </a:extLst>
          </p:cNvPr>
          <p:cNvSpPr/>
          <p:nvPr/>
        </p:nvSpPr>
        <p:spPr>
          <a:xfrm>
            <a:off x="585618" y="3107237"/>
            <a:ext cx="4683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requireNamespace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quietly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1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5DB47A-57E6-1C40-BADA-70D0A39E292C}"/>
              </a:ext>
            </a:extLst>
          </p:cNvPr>
          <p:cNvSpPr/>
          <p:nvPr/>
        </p:nvSpPr>
        <p:spPr>
          <a:xfrm>
            <a:off x="211402" y="2815058"/>
            <a:ext cx="4272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Check if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biocmanager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intalled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and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if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needed</a:t>
            </a:r>
            <a:endParaRPr lang="fr-FR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47A491-FE6C-6345-A653-35A3EE3137DE}"/>
              </a:ext>
            </a:extLst>
          </p:cNvPr>
          <p:cNvSpPr/>
          <p:nvPr/>
        </p:nvSpPr>
        <p:spPr>
          <a:xfrm>
            <a:off x="211402" y="3553304"/>
            <a:ext cx="1664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Install the package</a:t>
            </a:r>
            <a:endParaRPr lang="fr-FR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4AC641-AA2D-5648-8DA1-8E97B1C07074}"/>
              </a:ext>
            </a:extLst>
          </p:cNvPr>
          <p:cNvSpPr/>
          <p:nvPr/>
        </p:nvSpPr>
        <p:spPr>
          <a:xfrm>
            <a:off x="585618" y="3845483"/>
            <a:ext cx="42723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4" name="Straight Arrow Connector 13">
            <a:extLst>
              <a:ext uri="{FF2B5EF4-FFF2-40B4-BE49-F238E27FC236}">
                <a16:creationId xmlns:a16="http://schemas.microsoft.com/office/drawing/2014/main" id="{1DECE604-2CAE-D248-97AB-353704373946}"/>
              </a:ext>
            </a:extLst>
          </p:cNvPr>
          <p:cNvCxnSpPr>
            <a:cxnSpLocks/>
          </p:cNvCxnSpPr>
          <p:nvPr/>
        </p:nvCxnSpPr>
        <p:spPr>
          <a:xfrm>
            <a:off x="212447" y="41473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3">
            <a:extLst>
              <a:ext uri="{FF2B5EF4-FFF2-40B4-BE49-F238E27FC236}">
                <a16:creationId xmlns:a16="http://schemas.microsoft.com/office/drawing/2014/main" id="{F3D1C8DC-1616-DB4F-87A3-1EE662749557}"/>
              </a:ext>
            </a:extLst>
          </p:cNvPr>
          <p:cNvCxnSpPr>
            <a:cxnSpLocks/>
          </p:cNvCxnSpPr>
          <p:nvPr/>
        </p:nvCxnSpPr>
        <p:spPr>
          <a:xfrm>
            <a:off x="5420052" y="1621294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C57F89A7-9B4F-1F40-BA30-3A1AD345F801}"/>
              </a:ext>
            </a:extLst>
          </p:cNvPr>
          <p:cNvSpPr txBox="1"/>
          <p:nvPr/>
        </p:nvSpPr>
        <p:spPr>
          <a:xfrm>
            <a:off x="5839724" y="1646160"/>
            <a:ext cx="421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CRAN (</a:t>
            </a:r>
            <a:r>
              <a:rPr lang="fr-FR" err="1">
                <a:solidFill>
                  <a:srgbClr val="0070C0"/>
                </a:solidFill>
              </a:rPr>
              <a:t>Comprehensive</a:t>
            </a:r>
            <a:r>
              <a:rPr lang="fr-FR">
                <a:solidFill>
                  <a:srgbClr val="0070C0"/>
                </a:solidFill>
              </a:rPr>
              <a:t> R Archive Network 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548C9F-5043-384D-8AB6-33BA36479729}"/>
              </a:ext>
            </a:extLst>
          </p:cNvPr>
          <p:cNvSpPr/>
          <p:nvPr/>
        </p:nvSpPr>
        <p:spPr>
          <a:xfrm>
            <a:off x="5413709" y="2015306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Comprehensive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R Archive Network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the main source for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generic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packages.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See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  <a:hlinkClick r:id="rId5"/>
              </a:rPr>
              <a:t>https://cran.r-project.org/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fr-FR" sz="120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4C7F9EA5-7AAA-8C4F-9C50-38A36A5DB3E0}"/>
              </a:ext>
            </a:extLst>
          </p:cNvPr>
          <p:cNvGrpSpPr/>
          <p:nvPr/>
        </p:nvGrpSpPr>
        <p:grpSpPr>
          <a:xfrm>
            <a:off x="5420051" y="2476785"/>
            <a:ext cx="5057360" cy="276999"/>
            <a:chOff x="211402" y="2857448"/>
            <a:chExt cx="5057360" cy="276999"/>
          </a:xfrm>
        </p:grpSpPr>
        <p:cxnSp>
          <p:nvCxnSpPr>
            <p:cNvPr id="61" name="Straight Arrow Connector 13">
              <a:extLst>
                <a:ext uri="{FF2B5EF4-FFF2-40B4-BE49-F238E27FC236}">
                  <a16:creationId xmlns:a16="http://schemas.microsoft.com/office/drawing/2014/main" id="{F26A35A7-64FD-BC49-8E51-E146BC802B38}"/>
                </a:ext>
              </a:extLst>
            </p:cNvPr>
            <p:cNvCxnSpPr>
              <a:cxnSpLocks/>
            </p:cNvCxnSpPr>
            <p:nvPr/>
          </p:nvCxnSpPr>
          <p:spPr>
            <a:xfrm>
              <a:off x="888870" y="2995947"/>
              <a:ext cx="4379892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17734DE-8F48-6949-BE84-A4153134C6C7}"/>
                </a:ext>
              </a:extLst>
            </p:cNvPr>
            <p:cNvSpPr/>
            <p:nvPr/>
          </p:nvSpPr>
          <p:spPr>
            <a:xfrm>
              <a:off x="211402" y="2857448"/>
              <a:ext cx="782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</a:t>
              </a:r>
              <a:endParaRPr lang="fr-FR" sz="120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CF07B5-5C7B-E640-A172-F63449E5A09A}"/>
              </a:ext>
            </a:extLst>
          </p:cNvPr>
          <p:cNvSpPr/>
          <p:nvPr/>
        </p:nvSpPr>
        <p:spPr>
          <a:xfrm>
            <a:off x="5413709" y="2753598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Command line</a:t>
            </a:r>
            <a:endParaRPr lang="fr-FR" sz="12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99C869-A58A-DA4D-AD64-34983970CF2A}"/>
              </a:ext>
            </a:extLst>
          </p:cNvPr>
          <p:cNvSpPr/>
          <p:nvPr/>
        </p:nvSpPr>
        <p:spPr>
          <a:xfrm>
            <a:off x="5413709" y="3291835"/>
            <a:ext cx="1024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Alternative</a:t>
            </a:r>
            <a:endParaRPr lang="fr-FR" sz="12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94CCEDE-751A-0D41-ADE2-5183468A9C7A}"/>
              </a:ext>
            </a:extLst>
          </p:cNvPr>
          <p:cNvSpPr/>
          <p:nvPr/>
        </p:nvSpPr>
        <p:spPr>
          <a:xfrm>
            <a:off x="5770409" y="3030411"/>
            <a:ext cx="42723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67" name="Straight Arrow Connector 13">
            <a:extLst>
              <a:ext uri="{FF2B5EF4-FFF2-40B4-BE49-F238E27FC236}">
                <a16:creationId xmlns:a16="http://schemas.microsoft.com/office/drawing/2014/main" id="{68C690C3-FEE9-3A4D-99C1-7F50766E5242}"/>
              </a:ext>
            </a:extLst>
          </p:cNvPr>
          <p:cNvCxnSpPr>
            <a:cxnSpLocks/>
          </p:cNvCxnSpPr>
          <p:nvPr/>
        </p:nvCxnSpPr>
        <p:spPr>
          <a:xfrm>
            <a:off x="5420052" y="41473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CE493F68-EF56-894B-B2E3-837C1E2BA530}"/>
              </a:ext>
            </a:extLst>
          </p:cNvPr>
          <p:cNvSpPr/>
          <p:nvPr/>
        </p:nvSpPr>
        <p:spPr>
          <a:xfrm>
            <a:off x="5532415" y="3568648"/>
            <a:ext cx="5057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Using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R studio go to the menu Tools &gt; Install Packages</a:t>
            </a:r>
            <a:endParaRPr lang="fr-FR" sz="12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86ACF55-2FE9-F644-B7CC-58A58614F8E5}"/>
              </a:ext>
            </a:extLst>
          </p:cNvPr>
          <p:cNvSpPr/>
          <p:nvPr/>
        </p:nvSpPr>
        <p:spPr>
          <a:xfrm>
            <a:off x="5413709" y="3845461"/>
            <a:ext cx="4216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NB: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doesn’t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mater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which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CRAN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mirror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you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choose</a:t>
            </a:r>
            <a:endParaRPr lang="fr-FR" sz="1200"/>
          </a:p>
        </p:txBody>
      </p:sp>
      <p:cxnSp>
        <p:nvCxnSpPr>
          <p:cNvPr id="116" name="Straight Arrow Connector 13">
            <a:extLst>
              <a:ext uri="{FF2B5EF4-FFF2-40B4-BE49-F238E27FC236}">
                <a16:creationId xmlns:a16="http://schemas.microsoft.com/office/drawing/2014/main" id="{15D4F63A-CF41-9E43-BE19-8B5891C30B1B}"/>
              </a:ext>
            </a:extLst>
          </p:cNvPr>
          <p:cNvCxnSpPr>
            <a:cxnSpLocks/>
          </p:cNvCxnSpPr>
          <p:nvPr/>
        </p:nvCxnSpPr>
        <p:spPr>
          <a:xfrm>
            <a:off x="212447" y="4253842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76B3072E-5D55-564C-B794-3696921E7EB1}"/>
              </a:ext>
            </a:extLst>
          </p:cNvPr>
          <p:cNvSpPr txBox="1"/>
          <p:nvPr/>
        </p:nvSpPr>
        <p:spPr>
          <a:xfrm>
            <a:off x="2328193" y="42760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>
                <a:solidFill>
                  <a:srgbClr val="0070C0"/>
                </a:solidFill>
              </a:rPr>
              <a:t>Github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83EA3DD-FFBE-2943-99B9-C2126FF4C4B5}"/>
              </a:ext>
            </a:extLst>
          </p:cNvPr>
          <p:cNvSpPr/>
          <p:nvPr/>
        </p:nvSpPr>
        <p:spPr>
          <a:xfrm>
            <a:off x="213490" y="4642528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Is a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repository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of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development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made by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anyone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including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laboratories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See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  <a:hlinkClick r:id="rId6"/>
              </a:rPr>
              <a:t>https://github.com/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fr-FR" sz="1200"/>
          </a:p>
        </p:txBody>
      </p: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92DD65CA-77AD-7C4F-A17C-BED42CA5B4F5}"/>
              </a:ext>
            </a:extLst>
          </p:cNvPr>
          <p:cNvGrpSpPr/>
          <p:nvPr/>
        </p:nvGrpSpPr>
        <p:grpSpPr>
          <a:xfrm>
            <a:off x="212446" y="5101344"/>
            <a:ext cx="5057360" cy="276999"/>
            <a:chOff x="211402" y="2857448"/>
            <a:chExt cx="5057360" cy="276999"/>
          </a:xfrm>
        </p:grpSpPr>
        <p:cxnSp>
          <p:nvCxnSpPr>
            <p:cNvPr id="120" name="Straight Arrow Connector 13">
              <a:extLst>
                <a:ext uri="{FF2B5EF4-FFF2-40B4-BE49-F238E27FC236}">
                  <a16:creationId xmlns:a16="http://schemas.microsoft.com/office/drawing/2014/main" id="{23A6158C-350B-4646-89F9-7AE5CD003588}"/>
                </a:ext>
              </a:extLst>
            </p:cNvPr>
            <p:cNvCxnSpPr>
              <a:cxnSpLocks/>
            </p:cNvCxnSpPr>
            <p:nvPr/>
          </p:nvCxnSpPr>
          <p:spPr>
            <a:xfrm>
              <a:off x="888870" y="2995947"/>
              <a:ext cx="4379892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F37CE77-C593-2D41-AC6D-1A46CE7278C3}"/>
                </a:ext>
              </a:extLst>
            </p:cNvPr>
            <p:cNvSpPr/>
            <p:nvPr/>
          </p:nvSpPr>
          <p:spPr>
            <a:xfrm>
              <a:off x="211402" y="2857448"/>
              <a:ext cx="782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</a:t>
              </a:r>
              <a:endParaRPr lang="fr-FR" sz="1200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42A061F-0865-FF41-8B5E-4560908EBC7B}"/>
              </a:ext>
            </a:extLst>
          </p:cNvPr>
          <p:cNvSpPr/>
          <p:nvPr/>
        </p:nvSpPr>
        <p:spPr>
          <a:xfrm>
            <a:off x="585618" y="5649644"/>
            <a:ext cx="4683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install_github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24EFBAB-F2BC-9341-80A0-A3CD5739E6E8}"/>
              </a:ext>
            </a:extLst>
          </p:cNvPr>
          <p:cNvSpPr/>
          <p:nvPr/>
        </p:nvSpPr>
        <p:spPr>
          <a:xfrm>
            <a:off x="213490" y="5375494"/>
            <a:ext cx="2600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Through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the package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devtools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endParaRPr lang="fr-FR" sz="12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20789A9-62AA-5347-ACCB-DCBC646DEAA3}"/>
              </a:ext>
            </a:extLst>
          </p:cNvPr>
          <p:cNvSpPr/>
          <p:nvPr/>
        </p:nvSpPr>
        <p:spPr>
          <a:xfrm>
            <a:off x="213490" y="6077682"/>
            <a:ext cx="350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Alternatively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through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the package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remotes</a:t>
            </a:r>
            <a:endParaRPr lang="fr-FR" sz="1200"/>
          </a:p>
        </p:txBody>
      </p:sp>
      <p:cxnSp>
        <p:nvCxnSpPr>
          <p:cNvPr id="126" name="Straight Arrow Connector 13">
            <a:extLst>
              <a:ext uri="{FF2B5EF4-FFF2-40B4-BE49-F238E27FC236}">
                <a16:creationId xmlns:a16="http://schemas.microsoft.com/office/drawing/2014/main" id="{4BF05163-F2B3-884C-97B5-BCB9F29C6D32}"/>
              </a:ext>
            </a:extLst>
          </p:cNvPr>
          <p:cNvCxnSpPr>
            <a:cxnSpLocks/>
          </p:cNvCxnSpPr>
          <p:nvPr/>
        </p:nvCxnSpPr>
        <p:spPr>
          <a:xfrm>
            <a:off x="212447" y="68049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3">
            <a:extLst>
              <a:ext uri="{FF2B5EF4-FFF2-40B4-BE49-F238E27FC236}">
                <a16:creationId xmlns:a16="http://schemas.microsoft.com/office/drawing/2014/main" id="{039737B7-9F2F-4946-8E3B-CFC7D8A7ABA4}"/>
              </a:ext>
            </a:extLst>
          </p:cNvPr>
          <p:cNvCxnSpPr>
            <a:cxnSpLocks/>
          </p:cNvCxnSpPr>
          <p:nvPr/>
        </p:nvCxnSpPr>
        <p:spPr>
          <a:xfrm>
            <a:off x="5420052" y="4253842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>
            <a:extLst>
              <a:ext uri="{FF2B5EF4-FFF2-40B4-BE49-F238E27FC236}">
                <a16:creationId xmlns:a16="http://schemas.microsoft.com/office/drawing/2014/main" id="{008124C5-6083-FE40-9137-3C3726E7393A}"/>
              </a:ext>
            </a:extLst>
          </p:cNvPr>
          <p:cNvSpPr txBox="1"/>
          <p:nvPr/>
        </p:nvSpPr>
        <p:spPr>
          <a:xfrm>
            <a:off x="7536695" y="424911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Source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90F2440-042B-3742-AE5C-64D724A47DE0}"/>
              </a:ext>
            </a:extLst>
          </p:cNvPr>
          <p:cNvSpPr/>
          <p:nvPr/>
        </p:nvSpPr>
        <p:spPr>
          <a:xfrm>
            <a:off x="5415797" y="4588668"/>
            <a:ext cx="5057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Sometime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you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want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a package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that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not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compiled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for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your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system or not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yet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publicly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available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developped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by a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collaborator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). </a:t>
            </a:r>
            <a:endParaRPr lang="fr-FR" sz="1200"/>
          </a:p>
        </p:txBody>
      </p: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B63208F7-EA5D-F343-952A-2491C9F05258}"/>
              </a:ext>
            </a:extLst>
          </p:cNvPr>
          <p:cNvGrpSpPr/>
          <p:nvPr/>
        </p:nvGrpSpPr>
        <p:grpSpPr>
          <a:xfrm>
            <a:off x="5420051" y="5205220"/>
            <a:ext cx="5057360" cy="276999"/>
            <a:chOff x="211402" y="2857448"/>
            <a:chExt cx="5057360" cy="276999"/>
          </a:xfrm>
        </p:grpSpPr>
        <p:cxnSp>
          <p:nvCxnSpPr>
            <p:cNvPr id="131" name="Straight Arrow Connector 13">
              <a:extLst>
                <a:ext uri="{FF2B5EF4-FFF2-40B4-BE49-F238E27FC236}">
                  <a16:creationId xmlns:a16="http://schemas.microsoft.com/office/drawing/2014/main" id="{C1EF4FCE-4B80-AF4E-B8B5-1672D4B64CEE}"/>
                </a:ext>
              </a:extLst>
            </p:cNvPr>
            <p:cNvCxnSpPr>
              <a:cxnSpLocks/>
            </p:cNvCxnSpPr>
            <p:nvPr/>
          </p:nvCxnSpPr>
          <p:spPr>
            <a:xfrm>
              <a:off x="888870" y="2995947"/>
              <a:ext cx="4379892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4724D8B-C79C-A547-BDE8-FF83A33202B4}"/>
                </a:ext>
              </a:extLst>
            </p:cNvPr>
            <p:cNvSpPr/>
            <p:nvPr/>
          </p:nvSpPr>
          <p:spPr>
            <a:xfrm>
              <a:off x="211402" y="2857448"/>
              <a:ext cx="782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</a:t>
              </a:r>
              <a:endParaRPr lang="fr-FR" sz="1200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293D0B6-B0AD-3A4C-8838-CA172F5F7E41}"/>
              </a:ext>
            </a:extLst>
          </p:cNvPr>
          <p:cNvSpPr/>
          <p:nvPr/>
        </p:nvSpPr>
        <p:spPr>
          <a:xfrm>
            <a:off x="5415797" y="5452440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Command line</a:t>
            </a:r>
            <a:endParaRPr lang="fr-FR" sz="12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26E3144-2FAB-F24B-BD8A-27BF7F7844BF}"/>
              </a:ext>
            </a:extLst>
          </p:cNvPr>
          <p:cNvSpPr/>
          <p:nvPr/>
        </p:nvSpPr>
        <p:spPr>
          <a:xfrm>
            <a:off x="5415797" y="6100768"/>
            <a:ext cx="1024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Alternative</a:t>
            </a:r>
            <a:endParaRPr lang="fr-FR" sz="1200"/>
          </a:p>
        </p:txBody>
      </p:sp>
      <p:cxnSp>
        <p:nvCxnSpPr>
          <p:cNvPr id="136" name="Straight Arrow Connector 13">
            <a:extLst>
              <a:ext uri="{FF2B5EF4-FFF2-40B4-BE49-F238E27FC236}">
                <a16:creationId xmlns:a16="http://schemas.microsoft.com/office/drawing/2014/main" id="{97E51914-B088-2747-976B-4DB8CC4358DD}"/>
              </a:ext>
            </a:extLst>
          </p:cNvPr>
          <p:cNvCxnSpPr>
            <a:cxnSpLocks/>
          </p:cNvCxnSpPr>
          <p:nvPr/>
        </p:nvCxnSpPr>
        <p:spPr>
          <a:xfrm>
            <a:off x="5420052" y="68049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FE1E7EB-0F6A-0749-B40F-495F2852B567}"/>
              </a:ext>
            </a:extLst>
          </p:cNvPr>
          <p:cNvSpPr/>
          <p:nvPr/>
        </p:nvSpPr>
        <p:spPr>
          <a:xfrm>
            <a:off x="5534503" y="6347988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Using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R studio go to the menu Tools &gt; Install Packages</a:t>
            </a:r>
          </a:p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Then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select to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from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a package archive file</a:t>
            </a:r>
            <a:endParaRPr lang="fr-FR" sz="120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D3A048A-A06F-EE47-9FC9-2E6119B7702D}"/>
              </a:ext>
            </a:extLst>
          </p:cNvPr>
          <p:cNvSpPr/>
          <p:nvPr/>
        </p:nvSpPr>
        <p:spPr>
          <a:xfrm>
            <a:off x="5770409" y="5699660"/>
            <a:ext cx="47389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repos=</a:t>
            </a:r>
            <a:r>
              <a:rPr lang="fr-FR" sz="11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, type=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"source"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ED8135C-859C-F148-AC19-94FF318DA142}"/>
              </a:ext>
            </a:extLst>
          </p:cNvPr>
          <p:cNvSpPr/>
          <p:nvPr/>
        </p:nvSpPr>
        <p:spPr>
          <a:xfrm>
            <a:off x="585618" y="6351832"/>
            <a:ext cx="4683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remotes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remotes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install_github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595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872676F1-A0A9-4A90-9DD5-6DD0A777E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654" y="-111859"/>
            <a:ext cx="1503217" cy="1001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38773" y="132869"/>
            <a:ext cx="4021742" cy="631825"/>
          </a:xfrm>
        </p:spPr>
        <p:txBody>
          <a:bodyPr>
            <a:noAutofit/>
          </a:bodyPr>
          <a:lstStyle/>
          <a:p>
            <a:r>
              <a:rPr lang="en-GB"/>
              <a:t>Statistical testing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53" y="7061934"/>
            <a:ext cx="5343525" cy="26161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GB" sz="1100" err="1">
                <a:latin typeface="Times New Roman" charset="0"/>
                <a:ea typeface="Times New Roman" charset="0"/>
                <a:cs typeface="Times New Roman" charset="0"/>
              </a:rPr>
              <a:t>DebuteR</a:t>
            </a:r>
            <a:r>
              <a:rPr lang="en-GB" sz="1100">
                <a:latin typeface="Times New Roman" charset="0"/>
                <a:ea typeface="Times New Roman" charset="0"/>
                <a:cs typeface="Times New Roman" charset="0"/>
              </a:rPr>
              <a:t>  </a:t>
            </a:r>
            <a:r>
              <a:rPr lang="en-GB" sz="1100" b="1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GB" sz="1100">
                <a:latin typeface="Times New Roman" charset="0"/>
                <a:ea typeface="Times New Roman" charset="0"/>
                <a:cs typeface="Times New Roman" charset="0"/>
              </a:rPr>
              <a:t>  stat tests in R </a:t>
            </a:r>
            <a:r>
              <a:rPr lang="en-GB" sz="1100" b="1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GB" sz="1100" b="1"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 </a:t>
            </a:r>
            <a:r>
              <a:rPr lang="en-GB" sz="11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100" err="1">
                <a:latin typeface="Times New Roman" charset="0"/>
                <a:ea typeface="Times New Roman" charset="0"/>
                <a:cs typeface="Times New Roman" charset="0"/>
              </a:rPr>
              <a:t>nov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 - 2021</a:t>
            </a:r>
            <a:endParaRPr lang="en-GB" sz="110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5A2DE-B03B-4175-B4EF-740EB001ABA3}"/>
              </a:ext>
            </a:extLst>
          </p:cNvPr>
          <p:cNvCxnSpPr/>
          <p:nvPr/>
        </p:nvCxnSpPr>
        <p:spPr>
          <a:xfrm>
            <a:off x="467130" y="733749"/>
            <a:ext cx="9893159" cy="285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1C866D-DA77-4172-808E-3466E73A2F65}"/>
              </a:ext>
            </a:extLst>
          </p:cNvPr>
          <p:cNvSpPr/>
          <p:nvPr/>
        </p:nvSpPr>
        <p:spPr>
          <a:xfrm>
            <a:off x="73619" y="829198"/>
            <a:ext cx="10472052" cy="644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Introduction</a:t>
            </a:r>
            <a:endParaRPr lang="en-GB" b="1"/>
          </a:p>
          <a:p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A hypothesis test purpose is to estimate the validity of a statistical hypothesis. It is assumes that the collected data represents properly the studied phenomenon. This cheat sheet is derived from 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hlinkClick r:id="rId4"/>
              </a:rPr>
              <a:t>https://biostatgv.sentiweb.fr/?module=tests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  </a:t>
            </a: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A6163C1D-715D-B748-87D9-8A12882E710C}"/>
              </a:ext>
            </a:extLst>
          </p:cNvPr>
          <p:cNvCxnSpPr>
            <a:cxnSpLocks/>
          </p:cNvCxnSpPr>
          <p:nvPr/>
        </p:nvCxnSpPr>
        <p:spPr>
          <a:xfrm>
            <a:off x="198877" y="1074937"/>
            <a:ext cx="10334268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DCE84E4-F6AC-AA4E-9C07-F619FCB22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54002"/>
              </p:ext>
            </p:extLst>
          </p:nvPr>
        </p:nvGraphicFramePr>
        <p:xfrm>
          <a:off x="61953" y="1537800"/>
          <a:ext cx="10545087" cy="5405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0060">
                  <a:extLst>
                    <a:ext uri="{9D8B030D-6E8A-4147-A177-3AD203B41FA5}">
                      <a16:colId xmlns:a16="http://schemas.microsoft.com/office/drawing/2014/main" val="1520343899"/>
                    </a:ext>
                  </a:extLst>
                </a:gridCol>
                <a:gridCol w="462012">
                  <a:extLst>
                    <a:ext uri="{9D8B030D-6E8A-4147-A177-3AD203B41FA5}">
                      <a16:colId xmlns:a16="http://schemas.microsoft.com/office/drawing/2014/main" val="793281983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1288548399"/>
                    </a:ext>
                  </a:extLst>
                </a:gridCol>
                <a:gridCol w="2435191">
                  <a:extLst>
                    <a:ext uri="{9D8B030D-6E8A-4147-A177-3AD203B41FA5}">
                      <a16:colId xmlns:a16="http://schemas.microsoft.com/office/drawing/2014/main" val="3578836606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1661277946"/>
                    </a:ext>
                  </a:extLst>
                </a:gridCol>
                <a:gridCol w="2464067">
                  <a:extLst>
                    <a:ext uri="{9D8B030D-6E8A-4147-A177-3AD203B41FA5}">
                      <a16:colId xmlns:a16="http://schemas.microsoft.com/office/drawing/2014/main" val="82720251"/>
                    </a:ext>
                  </a:extLst>
                </a:gridCol>
                <a:gridCol w="2945331">
                  <a:extLst>
                    <a:ext uri="{9D8B030D-6E8A-4147-A177-3AD203B41FA5}">
                      <a16:colId xmlns:a16="http://schemas.microsoft.com/office/drawing/2014/main" val="4083608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n-GB" sz="120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noProof="0"/>
                        <a:t>1 Dependant</a:t>
                      </a:r>
                      <a:r>
                        <a:rPr lang="en-GB" sz="1200" b="1"/>
                        <a:t> variable (trait of interest)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85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GB" sz="120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/>
                        <a:t>Categorical nominal</a:t>
                      </a:r>
                    </a:p>
                    <a:p>
                      <a:pPr algn="ctr" fontAlgn="ctr"/>
                      <a:r>
                        <a:rPr lang="en-GB" sz="1200" b="1"/>
                        <a:t>dichotomous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/>
                        <a:t>Categorical nominal </a:t>
                      </a:r>
                      <a:r>
                        <a:rPr lang="en-GB" sz="1200" b="1" err="1"/>
                        <a:t>Polytomous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/>
                        <a:t>Categorical ordinal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/>
                        <a:t>Quantitative / continuous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69661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/>
                        <a:t>1 independent</a:t>
                      </a:r>
                      <a:r>
                        <a:rPr lang="en-GB" sz="1200" b="1"/>
                        <a:t> variable</a:t>
                      </a:r>
                    </a:p>
                    <a:p>
                      <a:pPr algn="ctr" fontAlgn="ctr"/>
                      <a:r>
                        <a:rPr lang="en-GB" sz="1200" b="1"/>
                        <a:t>( variable with a potential effect on the trait of interest)</a:t>
                      </a:r>
                    </a:p>
                  </a:txBody>
                  <a:tcPr vert="vert270"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/>
                        <a:t>Categorical dichotomous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b="1"/>
                        <a:t>Independent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of </a:t>
                      </a:r>
                      <a:r>
                        <a:rPr lang="fr-FR" sz="12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equal</a:t>
                      </a: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proportions</a:t>
                      </a:r>
                    </a:p>
                    <a:p>
                      <a:pPr algn="ctr"/>
                      <a:r>
                        <a:rPr lang="fr-FR" sz="1000" b="1" err="1">
                          <a:solidFill>
                            <a:schemeClr val="accent5"/>
                          </a:solidFill>
                          <a:effectLst/>
                          <a:latin typeface="Courier" pitchFamily="2" charset="0"/>
                        </a:rPr>
                        <a:t>prop.test</a:t>
                      </a:r>
                      <a:r>
                        <a:rPr lang="fr-FR" sz="1000" b="1">
                          <a:effectLst/>
                          <a:latin typeface="Courier" pitchFamily="2" charset="0"/>
                        </a:rPr>
                        <a:t>(</a:t>
                      </a:r>
                      <a:r>
                        <a:rPr lang="fr-FR" sz="1000" err="1">
                          <a:effectLst/>
                          <a:latin typeface="Courier" pitchFamily="2" charset="0"/>
                        </a:rPr>
                        <a:t>n_success,n_trials</a:t>
                      </a:r>
                      <a:r>
                        <a:rPr lang="fr-FR" sz="1000" b="1">
                          <a:effectLst/>
                          <a:latin typeface="Courier" pitchFamily="2" charset="0"/>
                        </a:rPr>
                        <a:t>)</a:t>
                      </a:r>
                      <a:endParaRPr lang="fr-FR" sz="1000" b="1" kern="120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</a:t>
                      </a:r>
                      <a:r>
                        <a:rPr lang="fr-FR" sz="1200" kern="1200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Cochran-Armitage</a:t>
                      </a:r>
                      <a:endParaRPr lang="fr-FR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fr-FR" sz="12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Packages </a:t>
                      </a:r>
                      <a:r>
                        <a:rPr lang="fr-FR" sz="1200" b="1" kern="120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DescTools</a:t>
                      </a:r>
                      <a:endParaRPr lang="fr-FR" sz="1200" b="1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Mann Whitney </a:t>
                      </a:r>
                    </a:p>
                    <a:p>
                      <a:pPr algn="ctr" fontAlgn="ctr"/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wilcox.test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>
                          <a:latin typeface="Courier" pitchFamily="2" charset="0"/>
                        </a:rPr>
                        <a:t>x, y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n-GB" sz="1000" b="1" kern="120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95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</a:t>
                      </a:r>
                      <a:r>
                        <a:rPr lang="fr-FR" sz="1200" kern="1200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chisq.test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 err="1">
                          <a:latin typeface="Courier" pitchFamily="2" charset="0"/>
                        </a:rPr>
                        <a:t>frequency_table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l-GR" sz="1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984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 or Welch t </a:t>
                      </a: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t.test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>
                          <a:latin typeface="Courier" pitchFamily="2" charset="0"/>
                        </a:rPr>
                        <a:t>x, y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n-GB" sz="1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2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Fisher exact </a:t>
                      </a: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fisher.test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 err="1">
                          <a:latin typeface="Courier" pitchFamily="2" charset="0"/>
                        </a:rPr>
                        <a:t>frequency_table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l-GR" sz="1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1516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/>
                        <a:t>Paired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McNemar</a:t>
                      </a: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mcnemar.test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>
                          <a:latin typeface="Courier" pitchFamily="2" charset="0"/>
                        </a:rPr>
                        <a:t>x, y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n-GB" sz="1000" b="1" kern="120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Cochran’s 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 test </a:t>
                      </a:r>
                      <a:r>
                        <a:rPr lang="fr-FR" sz="12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Packages </a:t>
                      </a:r>
                      <a:r>
                        <a:rPr lang="fr-FR" sz="1200" b="1" kern="120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DescTools</a:t>
                      </a:r>
                      <a:r>
                        <a:rPr lang="fr-FR" sz="12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Paired t test </a:t>
                      </a: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t.test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>
                          <a:latin typeface="Courier" pitchFamily="2" charset="0"/>
                        </a:rPr>
                        <a:t>x, y, </a:t>
                      </a:r>
                      <a:r>
                        <a:rPr lang="fr-FR" sz="100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paired</a:t>
                      </a:r>
                      <a:r>
                        <a:rPr lang="fr-FR" sz="100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>
                          <a:latin typeface="Courier" pitchFamily="2" charset="0"/>
                        </a:rPr>
                        <a:t>= </a:t>
                      </a:r>
                      <a:r>
                        <a:rPr lang="fr-FR" sz="100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T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n-GB" sz="1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095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Fisher exact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Wilcoxon signed 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Wilcoxon signed rank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wilcox.test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>
                          <a:latin typeface="Courier" pitchFamily="2" charset="0"/>
                        </a:rPr>
                        <a:t>x, y, </a:t>
                      </a:r>
                      <a:r>
                        <a:rPr lang="fr-FR" sz="100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paired</a:t>
                      </a:r>
                      <a:r>
                        <a:rPr lang="fr-FR" sz="100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>
                          <a:latin typeface="Courier" pitchFamily="2" charset="0"/>
                        </a:rPr>
                        <a:t>= </a:t>
                      </a:r>
                      <a:r>
                        <a:rPr lang="fr-FR" sz="100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T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732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/>
                        <a:t>Categorical</a:t>
                      </a:r>
                    </a:p>
                    <a:p>
                      <a:pPr algn="ctr" fontAlgn="ctr"/>
                      <a:r>
                        <a:rPr lang="en-GB" sz="1200" b="1" err="1"/>
                        <a:t>Polytomous</a:t>
                      </a:r>
                      <a:endParaRPr lang="en-GB" sz="1200" b="1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/>
                        <a:t>Independent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</a:t>
                      </a:r>
                      <a:r>
                        <a:rPr lang="fr-FR" sz="1200" kern="1200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1200" kern="1200" baseline="30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</a:t>
                      </a:r>
                      <a:r>
                        <a:rPr lang="fr-FR" sz="1200" kern="1200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1200" kern="1200" baseline="30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Ordinal Kruskal-Wallis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ANOVA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aov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 err="1">
                          <a:latin typeface="Courier" pitchFamily="2" charset="0"/>
                        </a:rPr>
                        <a:t>dep</a:t>
                      </a:r>
                      <a:r>
                        <a:rPr lang="fr-FR" sz="1000">
                          <a:latin typeface="Courier" pitchFamily="2" charset="0"/>
                        </a:rPr>
                        <a:t>. ~ </a:t>
                      </a:r>
                      <a:r>
                        <a:rPr lang="fr-FR" sz="1000" err="1">
                          <a:latin typeface="Courier" pitchFamily="2" charset="0"/>
                        </a:rPr>
                        <a:t>indep</a:t>
                      </a:r>
                      <a:r>
                        <a:rPr lang="fr-FR" sz="1000">
                          <a:latin typeface="Courier" pitchFamily="2" charset="0"/>
                        </a:rPr>
                        <a:t>., </a:t>
                      </a:r>
                      <a:r>
                        <a:rPr lang="fr-FR" sz="100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data </a:t>
                      </a:r>
                      <a:r>
                        <a:rPr lang="fr-FR" sz="1000">
                          <a:latin typeface="Courier" pitchFamily="2" charset="0"/>
                        </a:rPr>
                        <a:t>= </a:t>
                      </a:r>
                      <a:r>
                        <a:rPr lang="fr-FR" sz="1000" err="1">
                          <a:latin typeface="Courier" pitchFamily="2" charset="0"/>
                        </a:rPr>
                        <a:t>dataFrame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n-GB" sz="1000" b="1" kern="120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62061"/>
                  </a:ext>
                </a:extLst>
              </a:tr>
              <a:tr h="218811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Quantitative Kruskal-Wallis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kruskal.test</a:t>
                      </a:r>
                      <a:r>
                        <a:rPr lang="fr-FR" sz="1000" b="1" i="0">
                          <a:latin typeface="Courier" pitchFamily="2" charset="0"/>
                        </a:rPr>
                        <a:t>(</a:t>
                      </a:r>
                      <a:r>
                        <a:rPr lang="fr-FR" sz="1000" i="0">
                          <a:latin typeface="Courier" pitchFamily="2" charset="0"/>
                        </a:rPr>
                        <a:t>x, groups</a:t>
                      </a:r>
                      <a:r>
                        <a:rPr lang="fr-FR" sz="1000" b="1" i="0">
                          <a:latin typeface="Courier" pitchFamily="2" charset="0"/>
                        </a:rPr>
                        <a:t>)</a:t>
                      </a:r>
                      <a:endParaRPr lang="en-GB" sz="1000" b="1" i="0" kern="120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818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/>
                        <a:t>Paired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Cochran’s Q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Packages </a:t>
                      </a:r>
                      <a:r>
                        <a:rPr lang="fr-FR" sz="1200" b="1" kern="120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DescTools</a:t>
                      </a:r>
                      <a:r>
                        <a:rPr lang="fr-FR" sz="12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fr-FR" sz="1200" b="1" kern="120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rstatix</a:t>
                      </a:r>
                      <a:endParaRPr lang="en-GB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Cochran’s 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Friedman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friedman.test</a:t>
                      </a:r>
                      <a:r>
                        <a:rPr lang="fr-FR" sz="1000" b="1" i="0">
                          <a:latin typeface="Courier" pitchFamily="2" charset="0"/>
                        </a:rPr>
                        <a:t>(</a:t>
                      </a:r>
                      <a:r>
                        <a:rPr lang="fr-FR" sz="1000" i="0">
                          <a:latin typeface="Courier" pitchFamily="2" charset="0"/>
                        </a:rPr>
                        <a:t>x, groups</a:t>
                      </a:r>
                      <a:r>
                        <a:rPr lang="fr-FR" sz="1000" b="1" i="0">
                          <a:latin typeface="Courier" pitchFamily="2" charset="0"/>
                        </a:rPr>
                        <a:t>)</a:t>
                      </a:r>
                      <a:endParaRPr lang="en-GB" sz="1000" b="1" i="0" kern="120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Friedman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3918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/>
                        <a:t>Quantitative / continuous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Logistic regression</a:t>
                      </a:r>
                    </a:p>
                    <a:p>
                      <a:pPr algn="ctr" fontAlgn="ctr"/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glm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 err="1">
                          <a:latin typeface="Courier" pitchFamily="2" charset="0"/>
                        </a:rPr>
                        <a:t>dep</a:t>
                      </a:r>
                      <a:r>
                        <a:rPr lang="fr-FR" sz="1000">
                          <a:latin typeface="Courier" pitchFamily="2" charset="0"/>
                        </a:rPr>
                        <a:t>. ~ </a:t>
                      </a:r>
                      <a:r>
                        <a:rPr lang="fr-FR" sz="1000" err="1">
                          <a:latin typeface="Courier" pitchFamily="2" charset="0"/>
                        </a:rPr>
                        <a:t>indep</a:t>
                      </a:r>
                      <a:r>
                        <a:rPr lang="fr-FR" sz="1000">
                          <a:latin typeface="Courier" pitchFamily="2" charset="0"/>
                        </a:rPr>
                        <a:t>., </a:t>
                      </a:r>
                      <a:r>
                        <a:rPr lang="fr-FR" sz="100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family</a:t>
                      </a:r>
                      <a:r>
                        <a:rPr lang="fr-FR" sz="100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>
                          <a:latin typeface="Courier" pitchFamily="2" charset="0"/>
                        </a:rPr>
                        <a:t>= binomial, </a:t>
                      </a:r>
                      <a:r>
                        <a:rPr lang="fr-FR" sz="100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data </a:t>
                      </a:r>
                      <a:r>
                        <a:rPr lang="fr-FR" sz="1000">
                          <a:latin typeface="Courier" pitchFamily="2" charset="0"/>
                        </a:rPr>
                        <a:t>= </a:t>
                      </a:r>
                      <a:r>
                        <a:rPr lang="fr-FR" sz="1000" err="1">
                          <a:latin typeface="Courier" pitchFamily="2" charset="0"/>
                        </a:rPr>
                        <a:t>dataFrame</a:t>
                      </a:r>
                      <a:r>
                        <a:rPr lang="fr-FR" sz="1000" b="1">
                          <a:latin typeface="Courier" pitchFamily="2" charset="0"/>
                        </a:rPr>
                        <a:t>))</a:t>
                      </a:r>
                      <a:endParaRPr lang="en-GB" sz="1000" b="1" kern="120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Multinomial logistic regression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package </a:t>
                      </a:r>
                      <a:r>
                        <a:rPr lang="fr-FR" sz="1200" b="1" kern="120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nnet</a:t>
                      </a:r>
                      <a:endParaRPr lang="en-GB" sz="1200" b="1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Spearman Correlation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cor.test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>
                          <a:latin typeface="Courier" pitchFamily="2" charset="0"/>
                        </a:rPr>
                        <a:t>x, y, </a:t>
                      </a:r>
                      <a:r>
                        <a:rPr lang="fr-FR" sz="100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method</a:t>
                      </a:r>
                      <a:r>
                        <a:rPr lang="fr-FR" sz="100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>
                          <a:latin typeface="Courier" pitchFamily="2" charset="0"/>
                        </a:rPr>
                        <a:t>= </a:t>
                      </a:r>
                      <a:r>
                        <a:rPr lang="fr-FR" sz="100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‘</a:t>
                      </a:r>
                      <a:r>
                        <a:rPr lang="fr-FR" sz="1000" err="1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spearman</a:t>
                      </a:r>
                      <a:r>
                        <a:rPr lang="fr-FR" sz="100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’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n-GB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cor.test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>
                          <a:latin typeface="Courier" pitchFamily="2" charset="0"/>
                        </a:rPr>
                        <a:t>x, y, </a:t>
                      </a:r>
                      <a:r>
                        <a:rPr lang="fr-FR" sz="100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method</a:t>
                      </a:r>
                      <a:r>
                        <a:rPr lang="fr-FR" sz="100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>
                          <a:latin typeface="Courier" pitchFamily="2" charset="0"/>
                        </a:rPr>
                        <a:t>= </a:t>
                      </a:r>
                      <a:r>
                        <a:rPr lang="fr-FR" sz="100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‘</a:t>
                      </a:r>
                      <a:r>
                        <a:rPr lang="fr-FR" sz="1000" err="1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pearson</a:t>
                      </a:r>
                      <a:r>
                        <a:rPr lang="fr-FR" sz="100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’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n-GB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5499"/>
                  </a:ext>
                </a:extLst>
              </a:tr>
              <a:tr h="168106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Kendall Tau</a:t>
                      </a:r>
                    </a:p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cor.test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>
                          <a:latin typeface="Courier" pitchFamily="2" charset="0"/>
                        </a:rPr>
                        <a:t>x, y, </a:t>
                      </a:r>
                      <a:r>
                        <a:rPr lang="fr-FR" sz="100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method</a:t>
                      </a:r>
                      <a:r>
                        <a:rPr lang="fr-FR" sz="100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>
                          <a:latin typeface="Courier" pitchFamily="2" charset="0"/>
                        </a:rPr>
                        <a:t>= </a:t>
                      </a:r>
                      <a:r>
                        <a:rPr lang="fr-FR" sz="100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‘</a:t>
                      </a:r>
                      <a:r>
                        <a:rPr lang="fr-FR" sz="1000" err="1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kendall</a:t>
                      </a:r>
                      <a:r>
                        <a:rPr lang="fr-FR" sz="100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’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n-GB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Linear regression</a:t>
                      </a:r>
                    </a:p>
                    <a:p>
                      <a:pPr algn="ctr" fontAlgn="ctr"/>
                      <a:r>
                        <a:rPr lang="fr-FR" sz="1000" b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lm</a:t>
                      </a:r>
                      <a:r>
                        <a:rPr lang="fr-FR" sz="1000" b="1">
                          <a:latin typeface="Courier" pitchFamily="2" charset="0"/>
                        </a:rPr>
                        <a:t>(</a:t>
                      </a:r>
                      <a:r>
                        <a:rPr lang="fr-FR" sz="1000" err="1">
                          <a:latin typeface="Courier" pitchFamily="2" charset="0"/>
                        </a:rPr>
                        <a:t>dep</a:t>
                      </a:r>
                      <a:r>
                        <a:rPr lang="fr-FR" sz="1000">
                          <a:latin typeface="Courier" pitchFamily="2" charset="0"/>
                        </a:rPr>
                        <a:t>. ~ </a:t>
                      </a:r>
                      <a:r>
                        <a:rPr lang="fr-FR" sz="1000" err="1">
                          <a:latin typeface="Courier" pitchFamily="2" charset="0"/>
                        </a:rPr>
                        <a:t>indep</a:t>
                      </a:r>
                      <a:r>
                        <a:rPr lang="fr-FR" sz="1000">
                          <a:latin typeface="Courier" pitchFamily="2" charset="0"/>
                        </a:rPr>
                        <a:t>., </a:t>
                      </a:r>
                      <a:r>
                        <a:rPr lang="fr-FR" sz="100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data </a:t>
                      </a:r>
                      <a:r>
                        <a:rPr lang="fr-FR" sz="1000">
                          <a:latin typeface="Courier" pitchFamily="2" charset="0"/>
                        </a:rPr>
                        <a:t>= </a:t>
                      </a:r>
                      <a:r>
                        <a:rPr lang="fr-FR" sz="1000" err="1">
                          <a:latin typeface="Courier" pitchFamily="2" charset="0"/>
                        </a:rPr>
                        <a:t>dataFrame</a:t>
                      </a:r>
                      <a:r>
                        <a:rPr lang="fr-FR" sz="1000" b="1">
                          <a:latin typeface="Courier" pitchFamily="2" charset="0"/>
                        </a:rPr>
                        <a:t>)</a:t>
                      </a:r>
                      <a:endParaRPr lang="en-GB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3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5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872676F1-A0A9-4A90-9DD5-6DD0A777E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654" y="-111859"/>
            <a:ext cx="1503217" cy="1001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38773" y="132869"/>
            <a:ext cx="2112963" cy="631825"/>
          </a:xfrm>
        </p:spPr>
        <p:txBody>
          <a:bodyPr>
            <a:noAutofit/>
          </a:bodyPr>
          <a:lstStyle/>
          <a:p>
            <a:r>
              <a:rPr lang="fr-FR"/>
              <a:t>Colors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53" y="7061934"/>
            <a:ext cx="5343525" cy="26161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fr-FR" sz="1100" err="1">
                <a:latin typeface="Times New Roman" charset="0"/>
                <a:ea typeface="Times New Roman" charset="0"/>
                <a:cs typeface="Times New Roman" charset="0"/>
              </a:rPr>
              <a:t>DebuteR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  </a:t>
            </a:r>
            <a:r>
              <a:rPr lang="en-US" sz="1100" b="1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  </a:t>
            </a:r>
            <a:r>
              <a:rPr lang="fr-FR" sz="1100" err="1">
                <a:latin typeface="Times New Roman" charset="0"/>
                <a:ea typeface="Times New Roman" charset="0"/>
                <a:cs typeface="Times New Roman" charset="0"/>
              </a:rPr>
              <a:t>Colors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 in R </a:t>
            </a:r>
            <a:r>
              <a:rPr lang="en-US" sz="1100" b="1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fr-FR" sz="1100" b="1"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 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100" err="1">
                <a:latin typeface="Times New Roman" charset="0"/>
                <a:ea typeface="Times New Roman" charset="0"/>
                <a:cs typeface="Times New Roman" charset="0"/>
              </a:rPr>
              <a:t>nov</a:t>
            </a:r>
            <a:r>
              <a:rPr lang="fr-FR" sz="1100">
                <a:latin typeface="Times New Roman" charset="0"/>
                <a:ea typeface="Times New Roman" charset="0"/>
                <a:cs typeface="Times New Roman" charset="0"/>
              </a:rPr>
              <a:t> - 2021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5A2DE-B03B-4175-B4EF-740EB001ABA3}"/>
              </a:ext>
            </a:extLst>
          </p:cNvPr>
          <p:cNvCxnSpPr/>
          <p:nvPr/>
        </p:nvCxnSpPr>
        <p:spPr>
          <a:xfrm>
            <a:off x="467130" y="733749"/>
            <a:ext cx="9893159" cy="285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1C866D-DA77-4172-808E-3466E73A2F65}"/>
              </a:ext>
            </a:extLst>
          </p:cNvPr>
          <p:cNvSpPr/>
          <p:nvPr/>
        </p:nvSpPr>
        <p:spPr>
          <a:xfrm>
            <a:off x="73619" y="829198"/>
            <a:ext cx="10472052" cy="644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Introduction</a:t>
            </a:r>
            <a:endParaRPr lang="en-US" b="1"/>
          </a:p>
          <a:p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Color is an essential part of most graphs. There are 3 way to use colors in R: hexadecimal codes, named colors or define color palettes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76F02D-20A3-4534-BCEB-4E8C7003A997}"/>
              </a:ext>
            </a:extLst>
          </p:cNvPr>
          <p:cNvCxnSpPr>
            <a:cxnSpLocks/>
          </p:cNvCxnSpPr>
          <p:nvPr/>
        </p:nvCxnSpPr>
        <p:spPr>
          <a:xfrm>
            <a:off x="212448" y="1573168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F95C615-806C-134C-884D-2415A85A52E6}"/>
              </a:ext>
            </a:extLst>
          </p:cNvPr>
          <p:cNvSpPr txBox="1"/>
          <p:nvPr/>
        </p:nvSpPr>
        <p:spPr>
          <a:xfrm>
            <a:off x="7214172" y="1517038"/>
            <a:ext cx="138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>
                <a:solidFill>
                  <a:srgbClr val="0070C0"/>
                </a:solidFill>
              </a:rPr>
              <a:t>Hexadecimal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2EB1A-E33F-184F-984E-75CFE22F6937}"/>
              </a:ext>
            </a:extLst>
          </p:cNvPr>
          <p:cNvSpPr/>
          <p:nvPr/>
        </p:nvSpPr>
        <p:spPr>
          <a:xfrm>
            <a:off x="5405478" y="1859709"/>
            <a:ext cx="5057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Computeur code of a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color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. It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composed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of 4 parts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which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takes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hexadecimal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values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from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00 to FF. The first 3 are the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red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, green and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blue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colors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. The 4th (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optional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)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the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opacity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fr-FR" sz="1200" dirty="0"/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A6163C1D-715D-B748-87D9-8A12882E710C}"/>
              </a:ext>
            </a:extLst>
          </p:cNvPr>
          <p:cNvCxnSpPr>
            <a:cxnSpLocks/>
          </p:cNvCxnSpPr>
          <p:nvPr/>
        </p:nvCxnSpPr>
        <p:spPr>
          <a:xfrm>
            <a:off x="198877" y="1074937"/>
            <a:ext cx="10334268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6873763-42D5-0D49-B2C2-151B4A430478}"/>
              </a:ext>
            </a:extLst>
          </p:cNvPr>
          <p:cNvGrpSpPr/>
          <p:nvPr/>
        </p:nvGrpSpPr>
        <p:grpSpPr>
          <a:xfrm>
            <a:off x="5419262" y="2550449"/>
            <a:ext cx="5057360" cy="276999"/>
            <a:chOff x="211402" y="2857448"/>
            <a:chExt cx="5057360" cy="276999"/>
          </a:xfrm>
        </p:grpSpPr>
        <p:cxnSp>
          <p:nvCxnSpPr>
            <p:cNvPr id="25" name="Straight Arrow Connector 13">
              <a:extLst>
                <a:ext uri="{FF2B5EF4-FFF2-40B4-BE49-F238E27FC236}">
                  <a16:creationId xmlns:a16="http://schemas.microsoft.com/office/drawing/2014/main" id="{73FCF8A1-22D7-794D-AFBC-CF4FDEC3A959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1773048" y="2995948"/>
              <a:ext cx="3495714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5F4A3B-7D57-B445-9B66-29EBE313545E}"/>
                </a:ext>
              </a:extLst>
            </p:cNvPr>
            <p:cNvSpPr/>
            <p:nvPr/>
          </p:nvSpPr>
          <p:spPr>
            <a:xfrm>
              <a:off x="211402" y="2857448"/>
              <a:ext cx="15616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/ </a:t>
              </a:r>
              <a:r>
                <a:rPr lang="fr-FR" sz="1200" err="1">
                  <a:solidFill>
                    <a:srgbClr val="000000"/>
                  </a:solidFill>
                  <a:latin typeface="Verdana" panose="020B0604030504040204" pitchFamily="34" charset="0"/>
                </a:rPr>
                <a:t>example</a:t>
              </a:r>
              <a:endParaRPr lang="fr-FR" sz="12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95DB47A-57E6-1C40-BADA-70D0A39E292C}"/>
              </a:ext>
            </a:extLst>
          </p:cNvPr>
          <p:cNvSpPr/>
          <p:nvPr/>
        </p:nvSpPr>
        <p:spPr>
          <a:xfrm>
            <a:off x="5419262" y="2776297"/>
            <a:ext cx="3459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Use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directly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(ag: </a:t>
            </a:r>
            <a:r>
              <a:rPr lang="fr-FR" sz="1000" b="1" err="1">
                <a:solidFill>
                  <a:schemeClr val="accent5"/>
                </a:solidFill>
                <a:latin typeface="Courier" pitchFamily="2" charset="0"/>
              </a:rPr>
              <a:t>hist</a:t>
            </a:r>
            <a:r>
              <a:rPr lang="fr-FR" sz="1000" b="1">
                <a:latin typeface="Courier" pitchFamily="2" charset="0"/>
              </a:rPr>
              <a:t>(</a:t>
            </a:r>
            <a:r>
              <a:rPr lang="fr-FR" sz="1000">
                <a:latin typeface="Courier" pitchFamily="2" charset="0"/>
              </a:rPr>
              <a:t>1, </a:t>
            </a:r>
            <a:r>
              <a:rPr lang="fr-FR" sz="1000">
                <a:solidFill>
                  <a:srgbClr val="7030A0"/>
                </a:solidFill>
                <a:latin typeface="Courier" pitchFamily="2" charset="0"/>
              </a:rPr>
              <a:t>col</a:t>
            </a:r>
            <a:r>
              <a:rPr lang="fr-FR" sz="1000">
                <a:latin typeface="Courier" pitchFamily="2" charset="0"/>
              </a:rPr>
              <a:t>=‘#FF0000AA’</a:t>
            </a:r>
            <a:r>
              <a:rPr lang="fr-FR" sz="1000" b="1">
                <a:latin typeface="Courier" pitchFamily="2" charset="0"/>
              </a:rPr>
              <a:t>)</a:t>
            </a:r>
            <a:r>
              <a:rPr lang="fr-FR" sz="1200"/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47A491-FE6C-6345-A653-35A3EE3137DE}"/>
              </a:ext>
            </a:extLst>
          </p:cNvPr>
          <p:cNvSpPr/>
          <p:nvPr/>
        </p:nvSpPr>
        <p:spPr>
          <a:xfrm>
            <a:off x="5419262" y="3030783"/>
            <a:ext cx="4053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Use a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function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to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the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hexadecimal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code:</a:t>
            </a:r>
            <a:endParaRPr lang="fr-FR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4AC641-AA2D-5648-8DA1-8E97B1C07074}"/>
              </a:ext>
            </a:extLst>
          </p:cNvPr>
          <p:cNvSpPr/>
          <p:nvPr/>
        </p:nvSpPr>
        <p:spPr>
          <a:xfrm>
            <a:off x="5846210" y="3278424"/>
            <a:ext cx="42723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b="1" dirty="0" err="1">
                <a:solidFill>
                  <a:schemeClr val="accent5"/>
                </a:solidFill>
                <a:latin typeface="Courier" pitchFamily="2" charset="0"/>
              </a:rPr>
              <a:t>rgb</a:t>
            </a:r>
            <a:r>
              <a:rPr lang="fr-FR" sz="1050" b="1" dirty="0">
                <a:latin typeface="Courier" pitchFamily="2" charset="0"/>
              </a:rPr>
              <a:t>(</a:t>
            </a:r>
            <a:r>
              <a:rPr lang="fr-FR" sz="1050" dirty="0">
                <a:latin typeface="Courier" pitchFamily="2" charset="0"/>
              </a:rPr>
              <a:t>r, g, b, </a:t>
            </a:r>
            <a:r>
              <a:rPr lang="fr-FR" sz="1050" dirty="0" err="1">
                <a:solidFill>
                  <a:srgbClr val="7030A0"/>
                </a:solidFill>
                <a:latin typeface="Courier" pitchFamily="2" charset="0"/>
              </a:rPr>
              <a:t>maxColorValue</a:t>
            </a:r>
            <a:r>
              <a:rPr lang="fr-FR" sz="1050" dirty="0">
                <a:latin typeface="Courier" pitchFamily="2" charset="0"/>
              </a:rPr>
              <a:t>=255, </a:t>
            </a:r>
            <a:r>
              <a:rPr lang="fr-FR" sz="1050" dirty="0">
                <a:solidFill>
                  <a:srgbClr val="7030A0"/>
                </a:solidFill>
                <a:latin typeface="Courier" pitchFamily="2" charset="0"/>
              </a:rPr>
              <a:t>alpha</a:t>
            </a:r>
            <a:r>
              <a:rPr lang="fr-FR" sz="1050" dirty="0">
                <a:latin typeface="Courier" pitchFamily="2" charset="0"/>
              </a:rPr>
              <a:t>=255</a:t>
            </a:r>
            <a:r>
              <a:rPr lang="fr-FR" sz="1050" b="1" dirty="0">
                <a:latin typeface="Courier" pitchFamily="2" charset="0"/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b="1" dirty="0" err="1">
                <a:solidFill>
                  <a:schemeClr val="accent5"/>
                </a:solidFill>
                <a:latin typeface="Courier" pitchFamily="2" charset="0"/>
              </a:rPr>
              <a:t>hsv</a:t>
            </a:r>
            <a:r>
              <a:rPr lang="fr-FR" sz="1050" b="1" dirty="0">
                <a:latin typeface="Courier" pitchFamily="2" charset="0"/>
              </a:rPr>
              <a:t>(</a:t>
            </a:r>
            <a:r>
              <a:rPr lang="fr-FR" sz="1050" dirty="0">
                <a:latin typeface="Courier" pitchFamily="2" charset="0"/>
              </a:rPr>
              <a:t>h, s, v, alpha</a:t>
            </a:r>
            <a:r>
              <a:rPr lang="fr-FR" sz="1050" b="1" dirty="0">
                <a:latin typeface="Courier" pitchFamily="2" charset="0"/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b="1" dirty="0" err="1">
                <a:solidFill>
                  <a:schemeClr val="accent5"/>
                </a:solidFill>
                <a:latin typeface="Courier" pitchFamily="2" charset="0"/>
              </a:rPr>
              <a:t>hcl</a:t>
            </a:r>
            <a:r>
              <a:rPr lang="fr-FR" sz="1050" b="1" dirty="0">
                <a:latin typeface="Courier" pitchFamily="2" charset="0"/>
              </a:rPr>
              <a:t>(</a:t>
            </a:r>
            <a:r>
              <a:rPr lang="fr-FR" sz="1050" dirty="0">
                <a:latin typeface="Courier" pitchFamily="2" charset="0"/>
              </a:rPr>
              <a:t>h, c, l, alpha</a:t>
            </a:r>
            <a:r>
              <a:rPr lang="fr-FR" sz="1050" b="1" dirty="0">
                <a:latin typeface="Courier" pitchFamily="2" charset="0"/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b="1" dirty="0">
                <a:solidFill>
                  <a:schemeClr val="accent5"/>
                </a:solidFill>
                <a:latin typeface="Courier" pitchFamily="2" charset="0"/>
              </a:rPr>
              <a:t>col2rgb</a:t>
            </a:r>
            <a:r>
              <a:rPr lang="fr-FR" sz="1050" b="1" dirty="0">
                <a:latin typeface="Courier" pitchFamily="2" charset="0"/>
              </a:rPr>
              <a:t>(</a:t>
            </a:r>
            <a:r>
              <a:rPr lang="fr-FR" sz="1050" dirty="0">
                <a:latin typeface="Courier" pitchFamily="2" charset="0"/>
              </a:rPr>
              <a:t>‘slateblue2’</a:t>
            </a:r>
            <a:r>
              <a:rPr lang="fr-FR" sz="1050" b="1" dirty="0">
                <a:latin typeface="Courier" pitchFamily="2" charset="0"/>
              </a:rPr>
              <a:t>)</a:t>
            </a:r>
            <a:endParaRPr lang="fr-FR" sz="1100" b="1" dirty="0">
              <a:latin typeface="Courier" pitchFamily="2" charset="0"/>
              <a:cs typeface="Courier New" panose="02070309020205020404" pitchFamily="49" charset="0"/>
            </a:endParaRPr>
          </a:p>
        </p:txBody>
      </p:sp>
      <p:cxnSp>
        <p:nvCxnSpPr>
          <p:cNvPr id="34" name="Straight Arrow Connector 13">
            <a:extLst>
              <a:ext uri="{FF2B5EF4-FFF2-40B4-BE49-F238E27FC236}">
                <a16:creationId xmlns:a16="http://schemas.microsoft.com/office/drawing/2014/main" id="{1DECE604-2CAE-D248-97AB-353704373946}"/>
              </a:ext>
            </a:extLst>
          </p:cNvPr>
          <p:cNvCxnSpPr>
            <a:cxnSpLocks/>
          </p:cNvCxnSpPr>
          <p:nvPr/>
        </p:nvCxnSpPr>
        <p:spPr>
          <a:xfrm>
            <a:off x="212448" y="41473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3">
            <a:extLst>
              <a:ext uri="{FF2B5EF4-FFF2-40B4-BE49-F238E27FC236}">
                <a16:creationId xmlns:a16="http://schemas.microsoft.com/office/drawing/2014/main" id="{F3D1C8DC-1616-DB4F-87A3-1EE662749557}"/>
              </a:ext>
            </a:extLst>
          </p:cNvPr>
          <p:cNvCxnSpPr>
            <a:cxnSpLocks/>
          </p:cNvCxnSpPr>
          <p:nvPr/>
        </p:nvCxnSpPr>
        <p:spPr>
          <a:xfrm>
            <a:off x="5420052" y="1573168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13">
            <a:extLst>
              <a:ext uri="{FF2B5EF4-FFF2-40B4-BE49-F238E27FC236}">
                <a16:creationId xmlns:a16="http://schemas.microsoft.com/office/drawing/2014/main" id="{68C690C3-FEE9-3A4D-99C1-7F50766E5242}"/>
              </a:ext>
            </a:extLst>
          </p:cNvPr>
          <p:cNvCxnSpPr>
            <a:cxnSpLocks/>
          </p:cNvCxnSpPr>
          <p:nvPr/>
        </p:nvCxnSpPr>
        <p:spPr>
          <a:xfrm>
            <a:off x="5420052" y="41473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3">
            <a:extLst>
              <a:ext uri="{FF2B5EF4-FFF2-40B4-BE49-F238E27FC236}">
                <a16:creationId xmlns:a16="http://schemas.microsoft.com/office/drawing/2014/main" id="{15D4F63A-CF41-9E43-BE19-8B5891C30B1B}"/>
              </a:ext>
            </a:extLst>
          </p:cNvPr>
          <p:cNvCxnSpPr>
            <a:cxnSpLocks/>
          </p:cNvCxnSpPr>
          <p:nvPr/>
        </p:nvCxnSpPr>
        <p:spPr>
          <a:xfrm>
            <a:off x="212448" y="4253842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3">
            <a:extLst>
              <a:ext uri="{FF2B5EF4-FFF2-40B4-BE49-F238E27FC236}">
                <a16:creationId xmlns:a16="http://schemas.microsoft.com/office/drawing/2014/main" id="{4BF05163-F2B3-884C-97B5-BCB9F29C6D32}"/>
              </a:ext>
            </a:extLst>
          </p:cNvPr>
          <p:cNvCxnSpPr>
            <a:cxnSpLocks/>
          </p:cNvCxnSpPr>
          <p:nvPr/>
        </p:nvCxnSpPr>
        <p:spPr>
          <a:xfrm>
            <a:off x="212448" y="68049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3">
            <a:extLst>
              <a:ext uri="{FF2B5EF4-FFF2-40B4-BE49-F238E27FC236}">
                <a16:creationId xmlns:a16="http://schemas.microsoft.com/office/drawing/2014/main" id="{039737B7-9F2F-4946-8E3B-CFC7D8A7ABA4}"/>
              </a:ext>
            </a:extLst>
          </p:cNvPr>
          <p:cNvCxnSpPr>
            <a:cxnSpLocks/>
          </p:cNvCxnSpPr>
          <p:nvPr/>
        </p:nvCxnSpPr>
        <p:spPr>
          <a:xfrm>
            <a:off x="5420052" y="4253842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">
            <a:extLst>
              <a:ext uri="{FF2B5EF4-FFF2-40B4-BE49-F238E27FC236}">
                <a16:creationId xmlns:a16="http://schemas.microsoft.com/office/drawing/2014/main" id="{97E51914-B088-2747-976B-4DB8CC4358DD}"/>
              </a:ext>
            </a:extLst>
          </p:cNvPr>
          <p:cNvCxnSpPr>
            <a:cxnSpLocks/>
          </p:cNvCxnSpPr>
          <p:nvPr/>
        </p:nvCxnSpPr>
        <p:spPr>
          <a:xfrm>
            <a:off x="5420052" y="68049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F318E80E-7316-FD44-8492-F7B864F716F1}"/>
              </a:ext>
            </a:extLst>
          </p:cNvPr>
          <p:cNvSpPr txBox="1"/>
          <p:nvPr/>
        </p:nvSpPr>
        <p:spPr>
          <a:xfrm>
            <a:off x="1332376" y="1517038"/>
            <a:ext cx="281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>
                <a:solidFill>
                  <a:srgbClr val="0070C0"/>
                </a:solidFill>
              </a:rPr>
              <a:t>Named</a:t>
            </a:r>
            <a:r>
              <a:rPr lang="fr-FR">
                <a:solidFill>
                  <a:srgbClr val="0070C0"/>
                </a:solidFill>
              </a:rPr>
              <a:t> &amp; </a:t>
            </a:r>
            <a:r>
              <a:rPr lang="fr-FR" err="1">
                <a:solidFill>
                  <a:srgbClr val="0070C0"/>
                </a:solidFill>
              </a:rPr>
              <a:t>numbered</a:t>
            </a:r>
            <a:r>
              <a:rPr lang="fr-FR">
                <a:solidFill>
                  <a:srgbClr val="0070C0"/>
                </a:solidFill>
              </a:rPr>
              <a:t> </a:t>
            </a:r>
            <a:r>
              <a:rPr lang="fr-FR" err="1">
                <a:solidFill>
                  <a:srgbClr val="0070C0"/>
                </a:solidFill>
              </a:rPr>
              <a:t>colors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0FF1A88-DA88-8345-BB34-5A948B09E588}"/>
              </a:ext>
            </a:extLst>
          </p:cNvPr>
          <p:cNvSpPr txBox="1"/>
          <p:nvPr/>
        </p:nvSpPr>
        <p:spPr>
          <a:xfrm>
            <a:off x="2040743" y="4240991"/>
            <a:ext cx="140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>
                <a:solidFill>
                  <a:srgbClr val="0070C0"/>
                </a:solidFill>
              </a:rPr>
              <a:t>Color</a:t>
            </a:r>
            <a:r>
              <a:rPr lang="fr-FR">
                <a:solidFill>
                  <a:srgbClr val="0070C0"/>
                </a:solidFill>
              </a:rPr>
              <a:t> palette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99D3E40-8F02-4D48-A35A-9F906E6313C9}"/>
              </a:ext>
            </a:extLst>
          </p:cNvPr>
          <p:cNvSpPr txBox="1"/>
          <p:nvPr/>
        </p:nvSpPr>
        <p:spPr>
          <a:xfrm>
            <a:off x="6803257" y="4240991"/>
            <a:ext cx="22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For more informations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9B8ACA-1698-AE45-BF06-44AF0854FB7A}"/>
              </a:ext>
            </a:extLst>
          </p:cNvPr>
          <p:cNvSpPr/>
          <p:nvPr/>
        </p:nvSpPr>
        <p:spPr>
          <a:xfrm>
            <a:off x="212447" y="1859709"/>
            <a:ext cx="5057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Most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often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used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way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when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setting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individual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colors</a:t>
            </a:r>
            <a:endParaRPr lang="fr-FR" sz="120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1D07083F-C0DB-0E41-A087-745B308DB2E7}"/>
              </a:ext>
            </a:extLst>
          </p:cNvPr>
          <p:cNvGrpSpPr/>
          <p:nvPr/>
        </p:nvGrpSpPr>
        <p:grpSpPr>
          <a:xfrm>
            <a:off x="212447" y="2180608"/>
            <a:ext cx="5057360" cy="276999"/>
            <a:chOff x="211402" y="2857448"/>
            <a:chExt cx="5057360" cy="276999"/>
          </a:xfrm>
        </p:grpSpPr>
        <p:cxnSp>
          <p:nvCxnSpPr>
            <p:cNvPr id="35" name="Straight Arrow Connector 13">
              <a:extLst>
                <a:ext uri="{FF2B5EF4-FFF2-40B4-BE49-F238E27FC236}">
                  <a16:creationId xmlns:a16="http://schemas.microsoft.com/office/drawing/2014/main" id="{D2F4667F-86CE-5E4C-86A2-72CCF9D3ACDE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773048" y="2995948"/>
              <a:ext cx="3495714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2CEDB5-5714-5443-B0EA-C4DA31E1FFD7}"/>
                </a:ext>
              </a:extLst>
            </p:cNvPr>
            <p:cNvSpPr/>
            <p:nvPr/>
          </p:nvSpPr>
          <p:spPr>
            <a:xfrm>
              <a:off x="211402" y="2857448"/>
              <a:ext cx="15616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/ </a:t>
              </a:r>
              <a:r>
                <a:rPr lang="fr-FR" sz="1200" err="1">
                  <a:solidFill>
                    <a:srgbClr val="000000"/>
                  </a:solidFill>
                  <a:latin typeface="Verdana" panose="020B0604030504040204" pitchFamily="34" charset="0"/>
                </a:rPr>
                <a:t>example</a:t>
              </a:r>
              <a:endParaRPr lang="fr-FR" sz="120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9916CCF-ECD2-6C4C-ABB9-1080F997355D}"/>
              </a:ext>
            </a:extLst>
          </p:cNvPr>
          <p:cNvSpPr/>
          <p:nvPr/>
        </p:nvSpPr>
        <p:spPr>
          <a:xfrm>
            <a:off x="251023" y="2479848"/>
            <a:ext cx="50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200" err="1"/>
              <a:t>colors</a:t>
            </a:r>
            <a:r>
              <a:rPr lang="fr-FR" sz="1200"/>
              <a:t>() </a:t>
            </a:r>
            <a:r>
              <a:rPr lang="fr-FR" sz="1200" err="1"/>
              <a:t>list</a:t>
            </a:r>
            <a:r>
              <a:rPr lang="fr-FR" sz="1200"/>
              <a:t> all 657 </a:t>
            </a:r>
            <a:r>
              <a:rPr lang="fr-FR" sz="1200" err="1"/>
              <a:t>names</a:t>
            </a:r>
            <a:r>
              <a:rPr lang="fr-FR" sz="1200"/>
              <a:t> </a:t>
            </a:r>
            <a:r>
              <a:rPr lang="fr-FR" sz="1200" err="1"/>
              <a:t>known</a:t>
            </a:r>
            <a:r>
              <a:rPr lang="fr-FR" sz="1200"/>
              <a:t> to R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200" err="1"/>
              <a:t>Using</a:t>
            </a:r>
            <a:r>
              <a:rPr lang="fr-FR" sz="1200"/>
              <a:t> </a:t>
            </a:r>
            <a:r>
              <a:rPr lang="fr-FR" sz="1200" err="1"/>
              <a:t>directly</a:t>
            </a:r>
            <a:r>
              <a:rPr lang="fr-FR" sz="1200"/>
              <a:t> a </a:t>
            </a:r>
            <a:r>
              <a:rPr lang="fr-FR" sz="1200" err="1"/>
              <a:t>number</a:t>
            </a:r>
            <a:r>
              <a:rPr lang="fr-FR" sz="1200"/>
              <a:t> </a:t>
            </a:r>
            <a:r>
              <a:rPr lang="fr-FR" sz="1200" err="1"/>
              <a:t>instead</a:t>
            </a:r>
            <a:r>
              <a:rPr lang="fr-FR" sz="1200"/>
              <a:t> of a </a:t>
            </a:r>
            <a:r>
              <a:rPr lang="fr-FR" sz="1200" err="1"/>
              <a:t>color</a:t>
            </a:r>
            <a:r>
              <a:rPr lang="fr-FR" sz="1200"/>
              <a:t> cycle </a:t>
            </a:r>
            <a:r>
              <a:rPr lang="fr-FR" sz="1200" err="1"/>
              <a:t>through</a:t>
            </a:r>
            <a:r>
              <a:rPr lang="fr-FR" sz="1200"/>
              <a:t> 8 </a:t>
            </a:r>
            <a:r>
              <a:rPr lang="fr-FR" sz="1200" err="1"/>
              <a:t>predifined</a:t>
            </a:r>
            <a:r>
              <a:rPr lang="fr-FR" sz="1200"/>
              <a:t> </a:t>
            </a:r>
            <a:r>
              <a:rPr lang="fr-FR" sz="1200" err="1"/>
              <a:t>colors</a:t>
            </a:r>
            <a:endParaRPr lang="fr-FR" sz="120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200"/>
              <a:t>col2rgb() </a:t>
            </a:r>
            <a:r>
              <a:rPr lang="fr-FR" sz="1200" err="1"/>
              <a:t>get</a:t>
            </a:r>
            <a:r>
              <a:rPr lang="fr-FR" sz="1200"/>
              <a:t> the </a:t>
            </a:r>
            <a:r>
              <a:rPr lang="fr-FR" sz="1200" err="1"/>
              <a:t>hexadecimal</a:t>
            </a:r>
            <a:r>
              <a:rPr lang="fr-FR" sz="1200"/>
              <a:t> of a </a:t>
            </a:r>
            <a:r>
              <a:rPr lang="fr-FR" sz="1200" err="1"/>
              <a:t>name</a:t>
            </a:r>
            <a:endParaRPr lang="fr-FR" sz="12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1FFAC2-2913-C244-8F94-E9E6D41EEEE0}"/>
              </a:ext>
            </a:extLst>
          </p:cNvPr>
          <p:cNvSpPr/>
          <p:nvPr/>
        </p:nvSpPr>
        <p:spPr>
          <a:xfrm>
            <a:off x="180127" y="4548251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Several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functions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or package help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define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sets of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colors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that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can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be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used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together</a:t>
            </a:r>
            <a:endParaRPr lang="fr-FR" sz="1200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647AB43-DDF8-D84D-89A1-2C65892B4BD1}"/>
              </a:ext>
            </a:extLst>
          </p:cNvPr>
          <p:cNvGrpSpPr/>
          <p:nvPr/>
        </p:nvGrpSpPr>
        <p:grpSpPr>
          <a:xfrm>
            <a:off x="198877" y="5058970"/>
            <a:ext cx="5057360" cy="276999"/>
            <a:chOff x="211402" y="2762198"/>
            <a:chExt cx="5057360" cy="276999"/>
          </a:xfrm>
        </p:grpSpPr>
        <p:cxnSp>
          <p:nvCxnSpPr>
            <p:cNvPr id="40" name="Straight Arrow Connector 13">
              <a:extLst>
                <a:ext uri="{FF2B5EF4-FFF2-40B4-BE49-F238E27FC236}">
                  <a16:creationId xmlns:a16="http://schemas.microsoft.com/office/drawing/2014/main" id="{2C9A9F4C-C1E1-B744-8BF5-F44D44AE8AAE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773048" y="2900698"/>
              <a:ext cx="3495714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C865490-4923-3148-BD97-C5D6B3830D60}"/>
                </a:ext>
              </a:extLst>
            </p:cNvPr>
            <p:cNvSpPr/>
            <p:nvPr/>
          </p:nvSpPr>
          <p:spPr>
            <a:xfrm>
              <a:off x="211402" y="2762198"/>
              <a:ext cx="15616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/ </a:t>
              </a:r>
              <a:r>
                <a:rPr lang="fr-FR" sz="1200" err="1">
                  <a:solidFill>
                    <a:srgbClr val="000000"/>
                  </a:solidFill>
                  <a:latin typeface="Verdana" panose="020B0604030504040204" pitchFamily="34" charset="0"/>
                </a:rPr>
                <a:t>example</a:t>
              </a:r>
              <a:endParaRPr lang="fr-FR" sz="120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6088850-E042-BC4C-BAB4-30D022A6B7C7}"/>
              </a:ext>
            </a:extLst>
          </p:cNvPr>
          <p:cNvSpPr/>
          <p:nvPr/>
        </p:nvSpPr>
        <p:spPr>
          <a:xfrm>
            <a:off x="210411" y="5318670"/>
            <a:ext cx="5005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Base R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function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fr-FR" sz="1200" err="1"/>
              <a:t>cm.colors</a:t>
            </a:r>
            <a:r>
              <a:rPr lang="fr-FR" sz="1200"/>
              <a:t> </a:t>
            </a:r>
            <a:r>
              <a:rPr lang="fr-FR" sz="1200" err="1"/>
              <a:t>topo.colors</a:t>
            </a:r>
            <a:r>
              <a:rPr lang="fr-FR" sz="1200"/>
              <a:t> </a:t>
            </a:r>
            <a:r>
              <a:rPr lang="fr-FR" sz="1200" err="1"/>
              <a:t>terrain.colors</a:t>
            </a:r>
            <a:r>
              <a:rPr lang="fr-FR" sz="1200"/>
              <a:t> </a:t>
            </a:r>
            <a:r>
              <a:rPr lang="fr-FR" sz="1200" err="1"/>
              <a:t>heat.colors</a:t>
            </a:r>
            <a:r>
              <a:rPr lang="fr-FR" sz="1200"/>
              <a:t> </a:t>
            </a:r>
            <a:r>
              <a:rPr lang="fr-FR" sz="1200" err="1"/>
              <a:t>rainbow</a:t>
            </a:r>
            <a:endParaRPr lang="fr-FR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508940-8BB2-3644-A648-BAB4E39F9569}"/>
              </a:ext>
            </a:extLst>
          </p:cNvPr>
          <p:cNvSpPr/>
          <p:nvPr/>
        </p:nvSpPr>
        <p:spPr>
          <a:xfrm>
            <a:off x="210411" y="5542339"/>
            <a:ext cx="4021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Packages: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colorspace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colourpicker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RcolorBrewer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39A298-430A-DB49-A64C-803AE21A2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44" y="3082570"/>
            <a:ext cx="3857971" cy="10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1BB12F-A620-7F40-B340-610DDE375229}"/>
              </a:ext>
            </a:extLst>
          </p:cNvPr>
          <p:cNvSpPr/>
          <p:nvPr/>
        </p:nvSpPr>
        <p:spPr>
          <a:xfrm>
            <a:off x="508796" y="5777254"/>
            <a:ext cx="34477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err="1">
                <a:latin typeface="Courier" pitchFamily="2" charset="0"/>
              </a:rPr>
              <a:t>RColorBrewer</a:t>
            </a:r>
            <a:r>
              <a:rPr lang="fr-FR" sz="1000" b="1">
                <a:latin typeface="Courier" pitchFamily="2" charset="0"/>
              </a:rPr>
              <a:t>::</a:t>
            </a:r>
            <a:r>
              <a:rPr lang="fr-FR" sz="1000" b="1" err="1">
                <a:solidFill>
                  <a:schemeClr val="accent5"/>
                </a:solidFill>
                <a:latin typeface="Courier" pitchFamily="2" charset="0"/>
              </a:rPr>
              <a:t>display.brewer.all</a:t>
            </a:r>
            <a:r>
              <a:rPr lang="fr-FR" sz="1000" b="1">
                <a:latin typeface="Courier" pitchFamily="2" charset="0"/>
              </a:rPr>
              <a:t>()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B81943F-62BA-AF44-8325-014CCD984F66}"/>
              </a:ext>
            </a:extLst>
          </p:cNvPr>
          <p:cNvGrpSpPr/>
          <p:nvPr/>
        </p:nvGrpSpPr>
        <p:grpSpPr>
          <a:xfrm>
            <a:off x="9407794" y="2852873"/>
            <a:ext cx="1265068" cy="1183714"/>
            <a:chOff x="4026371" y="2825508"/>
            <a:chExt cx="1452416" cy="13456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F3A08A4-3C74-D241-B869-6D2B2E6603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26371" y="2825508"/>
              <a:ext cx="1452415" cy="134560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3BBE6A-DFBC-2B43-B8CE-52B34D1E44A4}"/>
                </a:ext>
              </a:extLst>
            </p:cNvPr>
            <p:cNvSpPr/>
            <p:nvPr/>
          </p:nvSpPr>
          <p:spPr>
            <a:xfrm>
              <a:off x="4959351" y="2825508"/>
              <a:ext cx="519436" cy="182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994D46-C50F-5149-86AF-4B153B07F024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5882"/>
          <a:stretch/>
        </p:blipFill>
        <p:spPr bwMode="auto">
          <a:xfrm>
            <a:off x="951800" y="6212085"/>
            <a:ext cx="4320000" cy="1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664D0D3-5A61-CE47-99EF-1395F72E840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800" y="6570279"/>
            <a:ext cx="4320000" cy="1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200F457-5165-F542-9977-FC2367A2C8F0}"/>
              </a:ext>
            </a:extLst>
          </p:cNvPr>
          <p:cNvSpPr/>
          <p:nvPr/>
        </p:nvSpPr>
        <p:spPr>
          <a:xfrm>
            <a:off x="492340" y="5971306"/>
            <a:ext cx="2172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Ex. of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sequential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gradient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062667-D0C8-BF4F-BF29-3008198D1C0B}"/>
              </a:ext>
            </a:extLst>
          </p:cNvPr>
          <p:cNvSpPr/>
          <p:nvPr/>
        </p:nvSpPr>
        <p:spPr>
          <a:xfrm>
            <a:off x="505630" y="6306599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Ex. of distinct set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305AF-971C-114B-8E86-88220FB36826}"/>
              </a:ext>
            </a:extLst>
          </p:cNvPr>
          <p:cNvSpPr/>
          <p:nvPr/>
        </p:nvSpPr>
        <p:spPr>
          <a:xfrm>
            <a:off x="5394886" y="5761323"/>
            <a:ext cx="2121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Some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other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cheat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sheets</a:t>
            </a:r>
            <a:endParaRPr lang="fr-FR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97FA84-9DB6-2B45-8312-B00D9E151A99}"/>
              </a:ext>
            </a:extLst>
          </p:cNvPr>
          <p:cNvSpPr/>
          <p:nvPr/>
        </p:nvSpPr>
        <p:spPr>
          <a:xfrm>
            <a:off x="5394886" y="4548251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Colors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and visualisation guides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9BEF95-0ED6-C644-A505-E7D5CF1BD4B6}"/>
              </a:ext>
            </a:extLst>
          </p:cNvPr>
          <p:cNvSpPr/>
          <p:nvPr/>
        </p:nvSpPr>
        <p:spPr>
          <a:xfrm>
            <a:off x="5394885" y="5975444"/>
            <a:ext cx="5150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>
                <a:hlinkClick r:id="rId8"/>
              </a:rPr>
              <a:t>https://www.nceas.ucsb.edu/sites/default/files/2020-04/colorPaletteCheatsheet.pdf</a:t>
            </a:r>
            <a:r>
              <a:rPr lang="fr-FR" sz="1050"/>
              <a:t>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>
                <a:hlinkClick r:id="rId9"/>
              </a:rPr>
              <a:t>https://bootstrappers.umassmed.edu/bootstrappers-courses/pastCourses/rCourse_2014-09/resources/helpfulGuides/Rcolorstyle.pdf</a:t>
            </a:r>
            <a:r>
              <a:rPr lang="fr-FR" sz="1050"/>
              <a:t>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>
                <a:hlinkClick r:id="rId10"/>
              </a:rPr>
              <a:t>http://www.stat.columbia.edu/~tzheng/files/Rcolor.pdf</a:t>
            </a:r>
            <a:endParaRPr lang="fr-FR" sz="1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4CD06B1-5FBA-6F4E-B7FF-1D850220CC4B}"/>
              </a:ext>
            </a:extLst>
          </p:cNvPr>
          <p:cNvSpPr/>
          <p:nvPr/>
        </p:nvSpPr>
        <p:spPr>
          <a:xfrm>
            <a:off x="5394886" y="4762372"/>
            <a:ext cx="51507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>
                <a:hlinkClick r:id="rId11"/>
              </a:rPr>
              <a:t>https://www.data-to-viz.com/</a:t>
            </a:r>
            <a:r>
              <a:rPr lang="fr-FR" sz="1050"/>
              <a:t> (not </a:t>
            </a:r>
            <a:r>
              <a:rPr lang="fr-FR" sz="1050" err="1"/>
              <a:t>exactly</a:t>
            </a:r>
            <a:r>
              <a:rPr lang="fr-FR" sz="1050"/>
              <a:t> </a:t>
            </a:r>
            <a:r>
              <a:rPr lang="fr-FR" sz="1050" err="1"/>
              <a:t>colors</a:t>
            </a:r>
            <a:r>
              <a:rPr lang="fr-FR" sz="1050"/>
              <a:t>, but essential)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>
                <a:hlinkClick r:id="rId12"/>
              </a:rPr>
              <a:t>https://www.r-graph-gallery.com/index.html</a:t>
            </a:r>
            <a:r>
              <a:rPr lang="fr-FR" sz="1050"/>
              <a:t>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>
                <a:hlinkClick r:id="rId13"/>
              </a:rPr>
              <a:t>https://colorbrewer2.org/</a:t>
            </a:r>
            <a:r>
              <a:rPr lang="fr-FR" sz="1050"/>
              <a:t>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>
                <a:hlinkClick r:id="rId14"/>
              </a:rPr>
              <a:t>https://www.datanovia.com/en/blog/top-r-color-palettes-to-know-for-great-data-visualization/</a:t>
            </a:r>
            <a:endParaRPr lang="fr-FR" sz="105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>
                <a:hlinkClick r:id="rId15"/>
              </a:rPr>
              <a:t>http://www.sthda.com/english/wiki/colors-in-r</a:t>
            </a:r>
            <a:r>
              <a:rPr lang="fr-FR" sz="105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851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D61B7B93-EED9-5594-787B-BA50C5EB8922}"/>
              </a:ext>
            </a:extLst>
          </p:cNvPr>
          <p:cNvSpPr/>
          <p:nvPr/>
        </p:nvSpPr>
        <p:spPr>
          <a:xfrm>
            <a:off x="2920458" y="1553101"/>
            <a:ext cx="153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Biological meaning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Kind of variables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872676F1-A0A9-4A90-9DD5-6DD0A777E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97" y="-143663"/>
            <a:ext cx="1503217" cy="1001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88562"/>
            <a:ext cx="5213133" cy="631825"/>
          </a:xfrm>
        </p:spPr>
        <p:txBody>
          <a:bodyPr>
            <a:noAutofit/>
          </a:bodyPr>
          <a:lstStyle/>
          <a:p>
            <a:r>
              <a:rPr lang="en-GB"/>
              <a:t>Data cleaning by &amp; for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53" y="7061934"/>
            <a:ext cx="5343525" cy="26161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GB" sz="1100">
                <a:latin typeface="Times New Roman" charset="0"/>
                <a:ea typeface="Times New Roman" charset="0"/>
                <a:cs typeface="Times New Roman" charset="0"/>
              </a:rPr>
              <a:t>DebuteR  </a:t>
            </a:r>
            <a:r>
              <a:rPr lang="en-GB" sz="1100" b="1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GB" sz="1100">
                <a:latin typeface="Times New Roman" charset="0"/>
                <a:ea typeface="Times New Roman" charset="0"/>
                <a:cs typeface="Times New Roman" charset="0"/>
              </a:rPr>
              <a:t>  Data cleaning </a:t>
            </a:r>
            <a:r>
              <a:rPr lang="en-GB" sz="1100" b="1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GB" sz="1100" b="1"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 </a:t>
            </a:r>
            <a:r>
              <a:rPr lang="en-GB" sz="1100">
                <a:latin typeface="Times New Roman" charset="0"/>
                <a:ea typeface="Times New Roman" charset="0"/>
                <a:cs typeface="Times New Roman" charset="0"/>
              </a:rPr>
              <a:t> oct - 2022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5A2DE-B03B-4175-B4EF-740EB001ABA3}"/>
              </a:ext>
            </a:extLst>
          </p:cNvPr>
          <p:cNvCxnSpPr/>
          <p:nvPr/>
        </p:nvCxnSpPr>
        <p:spPr>
          <a:xfrm>
            <a:off x="467130" y="733749"/>
            <a:ext cx="9893159" cy="285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1C866D-DA77-4172-808E-3466E73A2F65}"/>
              </a:ext>
            </a:extLst>
          </p:cNvPr>
          <p:cNvSpPr/>
          <p:nvPr/>
        </p:nvSpPr>
        <p:spPr>
          <a:xfrm>
            <a:off x="73619" y="829199"/>
            <a:ext cx="10472052" cy="2777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Introduction: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Most raw dataset are messy (irrelevances, errors, corrupt information), we must clean the data to perform reliable and relevant analyses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318E80E-7316-FD44-8492-F7B864F716F1}"/>
              </a:ext>
            </a:extLst>
          </p:cNvPr>
          <p:cNvSpPr txBox="1"/>
          <p:nvPr/>
        </p:nvSpPr>
        <p:spPr>
          <a:xfrm>
            <a:off x="489798" y="2047558"/>
            <a:ext cx="163942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expected data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916CCF-ECD2-6C4C-ABB9-1080F997355D}"/>
              </a:ext>
            </a:extLst>
          </p:cNvPr>
          <p:cNvSpPr/>
          <p:nvPr/>
        </p:nvSpPr>
        <p:spPr>
          <a:xfrm>
            <a:off x="2271699" y="1214429"/>
            <a:ext cx="3055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1200" dirty="0"/>
              <a:t>List and define all the gathered information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745F8B-686C-AA7A-45D2-B04E050799AA}"/>
              </a:ext>
            </a:extLst>
          </p:cNvPr>
          <p:cNvSpPr txBox="1"/>
          <p:nvPr/>
        </p:nvSpPr>
        <p:spPr>
          <a:xfrm>
            <a:off x="347322" y="2875128"/>
            <a:ext cx="192437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Handle data files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B48A1E-7958-4822-3C21-7AB2172C742A}"/>
              </a:ext>
            </a:extLst>
          </p:cNvPr>
          <p:cNvSpPr txBox="1"/>
          <p:nvPr/>
        </p:nvSpPr>
        <p:spPr>
          <a:xfrm>
            <a:off x="347322" y="4530268"/>
            <a:ext cx="192437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Check compliance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13B20E6-E4BC-3059-BA53-9931167EAA8D}"/>
              </a:ext>
            </a:extLst>
          </p:cNvPr>
          <p:cNvSpPr/>
          <p:nvPr/>
        </p:nvSpPr>
        <p:spPr>
          <a:xfrm>
            <a:off x="2271699" y="3640355"/>
            <a:ext cx="1924377" cy="4616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1200" dirty="0"/>
              <a:t>Dimensions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1200" dirty="0"/>
              <a:t>Presence of a unique id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772EBC7-1E45-7ECB-1DAB-3E6AE9143CD4}"/>
              </a:ext>
            </a:extLst>
          </p:cNvPr>
          <p:cNvSpPr txBox="1"/>
          <p:nvPr/>
        </p:nvSpPr>
        <p:spPr>
          <a:xfrm>
            <a:off x="347322" y="3702698"/>
            <a:ext cx="192437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Describe the data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5DD0741-6A29-9E79-E294-1097660EBB33}"/>
              </a:ext>
            </a:extLst>
          </p:cNvPr>
          <p:cNvSpPr txBox="1"/>
          <p:nvPr/>
        </p:nvSpPr>
        <p:spPr>
          <a:xfrm>
            <a:off x="347322" y="5357838"/>
            <a:ext cx="192437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Other QC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BA1C83B-D50F-A503-FF8F-558671604545}"/>
              </a:ext>
            </a:extLst>
          </p:cNvPr>
          <p:cNvSpPr txBox="1"/>
          <p:nvPr/>
        </p:nvSpPr>
        <p:spPr>
          <a:xfrm>
            <a:off x="347322" y="6142799"/>
            <a:ext cx="1924377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Proceed with planned analysis</a:t>
            </a:r>
          </a:p>
        </p:txBody>
      </p:sp>
      <p:sp>
        <p:nvSpPr>
          <p:cNvPr id="69" name="Flèche droite rayée 68">
            <a:extLst>
              <a:ext uri="{FF2B5EF4-FFF2-40B4-BE49-F238E27FC236}">
                <a16:creationId xmlns:a16="http://schemas.microsoft.com/office/drawing/2014/main" id="{6CAC8FAB-6FD6-3A27-DF1A-806AB69D750D}"/>
              </a:ext>
            </a:extLst>
          </p:cNvPr>
          <p:cNvSpPr/>
          <p:nvPr/>
        </p:nvSpPr>
        <p:spPr>
          <a:xfrm rot="5400000">
            <a:off x="1143443" y="5748469"/>
            <a:ext cx="332135" cy="280698"/>
          </a:xfrm>
          <a:prstGeom prst="stripedRightArrow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solidFill>
              <a:srgbClr val="A53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lèche droite à entaille 69">
            <a:extLst>
              <a:ext uri="{FF2B5EF4-FFF2-40B4-BE49-F238E27FC236}">
                <a16:creationId xmlns:a16="http://schemas.microsoft.com/office/drawing/2014/main" id="{D8B4E8FE-5E03-46F8-9C2B-9A0B9216E955}"/>
              </a:ext>
            </a:extLst>
          </p:cNvPr>
          <p:cNvSpPr/>
          <p:nvPr/>
        </p:nvSpPr>
        <p:spPr>
          <a:xfrm rot="5400000">
            <a:off x="1122138" y="2434087"/>
            <a:ext cx="374745" cy="331511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0" scaled="0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lèche droite à entaille 70">
            <a:extLst>
              <a:ext uri="{FF2B5EF4-FFF2-40B4-BE49-F238E27FC236}">
                <a16:creationId xmlns:a16="http://schemas.microsoft.com/office/drawing/2014/main" id="{8C09E26C-7120-B5F4-C80E-9EAD4324E6ED}"/>
              </a:ext>
            </a:extLst>
          </p:cNvPr>
          <p:cNvSpPr/>
          <p:nvPr/>
        </p:nvSpPr>
        <p:spPr>
          <a:xfrm rot="5400000">
            <a:off x="1122138" y="3261657"/>
            <a:ext cx="374745" cy="331511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0" scaled="0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lèche droite à entaille 71">
            <a:extLst>
              <a:ext uri="{FF2B5EF4-FFF2-40B4-BE49-F238E27FC236}">
                <a16:creationId xmlns:a16="http://schemas.microsoft.com/office/drawing/2014/main" id="{18EA8ED8-F025-27BA-46A8-B1F7F5ED365C}"/>
              </a:ext>
            </a:extLst>
          </p:cNvPr>
          <p:cNvSpPr/>
          <p:nvPr/>
        </p:nvSpPr>
        <p:spPr>
          <a:xfrm rot="5400000">
            <a:off x="1122138" y="4916797"/>
            <a:ext cx="374745" cy="331511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0" scaled="0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èche droite à entaille 72">
            <a:extLst>
              <a:ext uri="{FF2B5EF4-FFF2-40B4-BE49-F238E27FC236}">
                <a16:creationId xmlns:a16="http://schemas.microsoft.com/office/drawing/2014/main" id="{A9622D45-EEDB-9E4E-D1CB-200017D9F29D}"/>
              </a:ext>
            </a:extLst>
          </p:cNvPr>
          <p:cNvSpPr/>
          <p:nvPr/>
        </p:nvSpPr>
        <p:spPr>
          <a:xfrm rot="5400000">
            <a:off x="1122138" y="4089227"/>
            <a:ext cx="374745" cy="331511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0" scaled="0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9D75ACA-04B3-92A0-5B99-C1476E3490A5}"/>
              </a:ext>
            </a:extLst>
          </p:cNvPr>
          <p:cNvSpPr/>
          <p:nvPr/>
        </p:nvSpPr>
        <p:spPr>
          <a:xfrm>
            <a:off x="3294237" y="1959342"/>
            <a:ext cx="28472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050" dirty="0"/>
              <a:t>Categories (♂,♀), order (stage), quantity (size)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D7BF871-3DAF-394E-7841-0B42925CCE2E}"/>
              </a:ext>
            </a:extLst>
          </p:cNvPr>
          <p:cNvSpPr/>
          <p:nvPr/>
        </p:nvSpPr>
        <p:spPr>
          <a:xfrm>
            <a:off x="2271699" y="2186057"/>
            <a:ext cx="1198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b="1" dirty="0"/>
              <a:t>Kind of data file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Binary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Excel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Text file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FCE220C-9FA3-E9F0-B4D4-3FCF391A82B9}"/>
              </a:ext>
            </a:extLst>
          </p:cNvPr>
          <p:cNvSpPr/>
          <p:nvPr/>
        </p:nvSpPr>
        <p:spPr>
          <a:xfrm>
            <a:off x="3463166" y="2333699"/>
            <a:ext cx="3325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b="1" dirty="0"/>
              <a:t>How to process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Specific tools or packages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Check whether the content is in tabular format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Describe the organisation of the file and the place of each information to recover</a:t>
            </a:r>
          </a:p>
        </p:txBody>
      </p:sp>
      <p:cxnSp>
        <p:nvCxnSpPr>
          <p:cNvPr id="104" name="Connecteur en angle 103">
            <a:extLst>
              <a:ext uri="{FF2B5EF4-FFF2-40B4-BE49-F238E27FC236}">
                <a16:creationId xmlns:a16="http://schemas.microsoft.com/office/drawing/2014/main" id="{572B40A8-0604-7591-20AA-DE84E1353495}"/>
              </a:ext>
            </a:extLst>
          </p:cNvPr>
          <p:cNvCxnSpPr>
            <a:cxnSpLocks/>
          </p:cNvCxnSpPr>
          <p:nvPr/>
        </p:nvCxnSpPr>
        <p:spPr>
          <a:xfrm>
            <a:off x="2638878" y="1486544"/>
            <a:ext cx="472119" cy="190556"/>
          </a:xfrm>
          <a:prstGeom prst="bentConnector3">
            <a:avLst>
              <a:gd name="adj1" fmla="val 42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en angle 104">
            <a:extLst>
              <a:ext uri="{FF2B5EF4-FFF2-40B4-BE49-F238E27FC236}">
                <a16:creationId xmlns:a16="http://schemas.microsoft.com/office/drawing/2014/main" id="{B16B54FD-33C8-F7AA-9B39-10B5E0DE10D8}"/>
              </a:ext>
            </a:extLst>
          </p:cNvPr>
          <p:cNvCxnSpPr>
            <a:cxnSpLocks/>
          </p:cNvCxnSpPr>
          <p:nvPr/>
        </p:nvCxnSpPr>
        <p:spPr>
          <a:xfrm>
            <a:off x="2656164" y="1496987"/>
            <a:ext cx="454833" cy="375893"/>
          </a:xfrm>
          <a:prstGeom prst="bentConnector3">
            <a:avLst>
              <a:gd name="adj1" fmla="val -2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822180C-32C8-8E79-2E52-89C73EB6E036}"/>
              </a:ext>
            </a:extLst>
          </p:cNvPr>
          <p:cNvSpPr/>
          <p:nvPr/>
        </p:nvSpPr>
        <p:spPr>
          <a:xfrm>
            <a:off x="6262843" y="1539726"/>
            <a:ext cx="3325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1200" dirty="0"/>
              <a:t>Estimate size of data (n samples, m variables …)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1200" dirty="0"/>
              <a:t>List possible values and ranges 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1200" dirty="0"/>
              <a:t>Spot relationships and constraints</a:t>
            </a:r>
          </a:p>
        </p:txBody>
      </p:sp>
      <p:sp>
        <p:nvSpPr>
          <p:cNvPr id="113" name="Parenthèse fermante 112">
            <a:extLst>
              <a:ext uri="{FF2B5EF4-FFF2-40B4-BE49-F238E27FC236}">
                <a16:creationId xmlns:a16="http://schemas.microsoft.com/office/drawing/2014/main" id="{55C8609B-77A3-A006-CB24-D302A2C5F5BB}"/>
              </a:ext>
            </a:extLst>
          </p:cNvPr>
          <p:cNvSpPr/>
          <p:nvPr/>
        </p:nvSpPr>
        <p:spPr>
          <a:xfrm>
            <a:off x="6151745" y="1553101"/>
            <a:ext cx="86499" cy="609737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82BEFDF-175F-A82B-4314-05D65E641B38}"/>
              </a:ext>
            </a:extLst>
          </p:cNvPr>
          <p:cNvSpPr/>
          <p:nvPr/>
        </p:nvSpPr>
        <p:spPr>
          <a:xfrm>
            <a:off x="6668802" y="2454865"/>
            <a:ext cx="2233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Load the data in R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1 table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1 column per variable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header</a:t>
            </a:r>
          </a:p>
        </p:txBody>
      </p:sp>
      <p:sp>
        <p:nvSpPr>
          <p:cNvPr id="119" name="Parenthèse fermante 118">
            <a:extLst>
              <a:ext uri="{FF2B5EF4-FFF2-40B4-BE49-F238E27FC236}">
                <a16:creationId xmlns:a16="http://schemas.microsoft.com/office/drawing/2014/main" id="{82F0FAB3-4EA3-77F0-4DE8-AC55D32D23ED}"/>
              </a:ext>
            </a:extLst>
          </p:cNvPr>
          <p:cNvSpPr/>
          <p:nvPr/>
        </p:nvSpPr>
        <p:spPr>
          <a:xfrm>
            <a:off x="6581038" y="2481311"/>
            <a:ext cx="150877" cy="834702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5E765BD-B0DB-465F-B5F0-D5D590819AB1}"/>
              </a:ext>
            </a:extLst>
          </p:cNvPr>
          <p:cNvSpPr/>
          <p:nvPr/>
        </p:nvSpPr>
        <p:spPr>
          <a:xfrm>
            <a:off x="2265768" y="4429982"/>
            <a:ext cx="1455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All samples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Duplicated values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C71EDB6-86BA-EF56-4CB8-2DA0A3256794}"/>
              </a:ext>
            </a:extLst>
          </p:cNvPr>
          <p:cNvSpPr/>
          <p:nvPr/>
        </p:nvSpPr>
        <p:spPr>
          <a:xfrm>
            <a:off x="2247270" y="5288528"/>
            <a:ext cx="2448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Outliers (with legitimate rational)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Specific steps for your data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01F323-A67D-A6AB-9928-D67D43C13ECC}"/>
              </a:ext>
            </a:extLst>
          </p:cNvPr>
          <p:cNvSpPr txBox="1"/>
          <p:nvPr/>
        </p:nvSpPr>
        <p:spPr>
          <a:xfrm>
            <a:off x="5905814" y="4982695"/>
            <a:ext cx="4408489" cy="1200329"/>
          </a:xfrm>
          <a:prstGeom prst="rect">
            <a:avLst/>
          </a:prstGeom>
          <a:noFill/>
          <a:ln w="38100" cap="flat" cmpd="dbl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08489"/>
                      <a:gd name="connsiteY0" fmla="*/ 0 h 1200329"/>
                      <a:gd name="connsiteX1" fmla="*/ 506976 w 4408489"/>
                      <a:gd name="connsiteY1" fmla="*/ 0 h 1200329"/>
                      <a:gd name="connsiteX2" fmla="*/ 925783 w 4408489"/>
                      <a:gd name="connsiteY2" fmla="*/ 0 h 1200329"/>
                      <a:gd name="connsiteX3" fmla="*/ 1565014 w 4408489"/>
                      <a:gd name="connsiteY3" fmla="*/ 0 h 1200329"/>
                      <a:gd name="connsiteX4" fmla="*/ 2071990 w 4408489"/>
                      <a:gd name="connsiteY4" fmla="*/ 0 h 1200329"/>
                      <a:gd name="connsiteX5" fmla="*/ 2578966 w 4408489"/>
                      <a:gd name="connsiteY5" fmla="*/ 0 h 1200329"/>
                      <a:gd name="connsiteX6" fmla="*/ 3218197 w 4408489"/>
                      <a:gd name="connsiteY6" fmla="*/ 0 h 1200329"/>
                      <a:gd name="connsiteX7" fmla="*/ 3681088 w 4408489"/>
                      <a:gd name="connsiteY7" fmla="*/ 0 h 1200329"/>
                      <a:gd name="connsiteX8" fmla="*/ 4408489 w 4408489"/>
                      <a:gd name="connsiteY8" fmla="*/ 0 h 1200329"/>
                      <a:gd name="connsiteX9" fmla="*/ 4408489 w 4408489"/>
                      <a:gd name="connsiteY9" fmla="*/ 424116 h 1200329"/>
                      <a:gd name="connsiteX10" fmla="*/ 4408489 w 4408489"/>
                      <a:gd name="connsiteY10" fmla="*/ 800219 h 1200329"/>
                      <a:gd name="connsiteX11" fmla="*/ 4408489 w 4408489"/>
                      <a:gd name="connsiteY11" fmla="*/ 1200329 h 1200329"/>
                      <a:gd name="connsiteX12" fmla="*/ 3813343 w 4408489"/>
                      <a:gd name="connsiteY12" fmla="*/ 1200329 h 1200329"/>
                      <a:gd name="connsiteX13" fmla="*/ 3174112 w 4408489"/>
                      <a:gd name="connsiteY13" fmla="*/ 1200329 h 1200329"/>
                      <a:gd name="connsiteX14" fmla="*/ 2534881 w 4408489"/>
                      <a:gd name="connsiteY14" fmla="*/ 1200329 h 1200329"/>
                      <a:gd name="connsiteX15" fmla="*/ 2071990 w 4408489"/>
                      <a:gd name="connsiteY15" fmla="*/ 1200329 h 1200329"/>
                      <a:gd name="connsiteX16" fmla="*/ 1520929 w 4408489"/>
                      <a:gd name="connsiteY16" fmla="*/ 1200329 h 1200329"/>
                      <a:gd name="connsiteX17" fmla="*/ 881698 w 4408489"/>
                      <a:gd name="connsiteY17" fmla="*/ 1200329 h 1200329"/>
                      <a:gd name="connsiteX18" fmla="*/ 0 w 4408489"/>
                      <a:gd name="connsiteY18" fmla="*/ 1200329 h 1200329"/>
                      <a:gd name="connsiteX19" fmla="*/ 0 w 4408489"/>
                      <a:gd name="connsiteY19" fmla="*/ 836229 h 1200329"/>
                      <a:gd name="connsiteX20" fmla="*/ 0 w 4408489"/>
                      <a:gd name="connsiteY20" fmla="*/ 460126 h 1200329"/>
                      <a:gd name="connsiteX21" fmla="*/ 0 w 4408489"/>
                      <a:gd name="connsiteY21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408489" h="1200329" extrusionOk="0">
                        <a:moveTo>
                          <a:pt x="0" y="0"/>
                        </a:moveTo>
                        <a:cubicBezTo>
                          <a:pt x="224599" y="-20363"/>
                          <a:pt x="321468" y="17515"/>
                          <a:pt x="506976" y="0"/>
                        </a:cubicBezTo>
                        <a:cubicBezTo>
                          <a:pt x="692484" y="-17515"/>
                          <a:pt x="821950" y="13533"/>
                          <a:pt x="925783" y="0"/>
                        </a:cubicBezTo>
                        <a:cubicBezTo>
                          <a:pt x="1029616" y="-13533"/>
                          <a:pt x="1250264" y="30149"/>
                          <a:pt x="1565014" y="0"/>
                        </a:cubicBezTo>
                        <a:cubicBezTo>
                          <a:pt x="1879764" y="-30149"/>
                          <a:pt x="1888125" y="43317"/>
                          <a:pt x="2071990" y="0"/>
                        </a:cubicBezTo>
                        <a:cubicBezTo>
                          <a:pt x="2255855" y="-43317"/>
                          <a:pt x="2393131" y="30372"/>
                          <a:pt x="2578966" y="0"/>
                        </a:cubicBezTo>
                        <a:cubicBezTo>
                          <a:pt x="2764801" y="-30372"/>
                          <a:pt x="3016210" y="5057"/>
                          <a:pt x="3218197" y="0"/>
                        </a:cubicBezTo>
                        <a:cubicBezTo>
                          <a:pt x="3420184" y="-5057"/>
                          <a:pt x="3483178" y="41082"/>
                          <a:pt x="3681088" y="0"/>
                        </a:cubicBezTo>
                        <a:cubicBezTo>
                          <a:pt x="3878998" y="-41082"/>
                          <a:pt x="4162113" y="6204"/>
                          <a:pt x="4408489" y="0"/>
                        </a:cubicBezTo>
                        <a:cubicBezTo>
                          <a:pt x="4452114" y="139432"/>
                          <a:pt x="4367537" y="324368"/>
                          <a:pt x="4408489" y="424116"/>
                        </a:cubicBezTo>
                        <a:cubicBezTo>
                          <a:pt x="4449441" y="523864"/>
                          <a:pt x="4387897" y="627513"/>
                          <a:pt x="4408489" y="800219"/>
                        </a:cubicBezTo>
                        <a:cubicBezTo>
                          <a:pt x="4429081" y="972925"/>
                          <a:pt x="4366784" y="1039944"/>
                          <a:pt x="4408489" y="1200329"/>
                        </a:cubicBezTo>
                        <a:cubicBezTo>
                          <a:pt x="4227169" y="1200748"/>
                          <a:pt x="3994982" y="1192147"/>
                          <a:pt x="3813343" y="1200329"/>
                        </a:cubicBezTo>
                        <a:cubicBezTo>
                          <a:pt x="3631704" y="1208511"/>
                          <a:pt x="3446700" y="1177989"/>
                          <a:pt x="3174112" y="1200329"/>
                        </a:cubicBezTo>
                        <a:cubicBezTo>
                          <a:pt x="2901524" y="1222669"/>
                          <a:pt x="2817072" y="1173156"/>
                          <a:pt x="2534881" y="1200329"/>
                        </a:cubicBezTo>
                        <a:cubicBezTo>
                          <a:pt x="2252690" y="1227502"/>
                          <a:pt x="2196097" y="1147941"/>
                          <a:pt x="2071990" y="1200329"/>
                        </a:cubicBezTo>
                        <a:cubicBezTo>
                          <a:pt x="1947883" y="1252717"/>
                          <a:pt x="1767132" y="1176929"/>
                          <a:pt x="1520929" y="1200329"/>
                        </a:cubicBezTo>
                        <a:cubicBezTo>
                          <a:pt x="1274726" y="1223729"/>
                          <a:pt x="1095746" y="1175671"/>
                          <a:pt x="881698" y="1200329"/>
                        </a:cubicBezTo>
                        <a:cubicBezTo>
                          <a:pt x="667650" y="1224987"/>
                          <a:pt x="270118" y="1167955"/>
                          <a:pt x="0" y="1200329"/>
                        </a:cubicBezTo>
                        <a:cubicBezTo>
                          <a:pt x="-24197" y="1036806"/>
                          <a:pt x="30541" y="985070"/>
                          <a:pt x="0" y="836229"/>
                        </a:cubicBezTo>
                        <a:cubicBezTo>
                          <a:pt x="-30541" y="687388"/>
                          <a:pt x="27653" y="622722"/>
                          <a:pt x="0" y="460126"/>
                        </a:cubicBezTo>
                        <a:cubicBezTo>
                          <a:pt x="-27653" y="297530"/>
                          <a:pt x="31170" y="1289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FF0000"/>
                </a:solidFill>
              </a:rPr>
              <a:t>Main rules of data cleaning and processing: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800" b="1" dirty="0"/>
              <a:t>Never ever alter the initial data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b="1" dirty="0" err="1"/>
              <a:t>Keep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processing</a:t>
            </a:r>
            <a:r>
              <a:rPr lang="fr-FR" b="1" dirty="0"/>
              <a:t> code &amp; tracing info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Do not </a:t>
            </a:r>
            <a:r>
              <a:rPr lang="fr-FR" dirty="0" err="1"/>
              <a:t>guess</a:t>
            </a:r>
            <a:r>
              <a:rPr lang="fr-FR" dirty="0"/>
              <a:t> a value </a:t>
            </a:r>
            <a:r>
              <a:rPr lang="fr-FR" dirty="0" err="1"/>
              <a:t>nor</a:t>
            </a:r>
            <a:r>
              <a:rPr lang="fr-FR" dirty="0"/>
              <a:t> a </a:t>
            </a:r>
            <a:r>
              <a:rPr lang="fr-FR" dirty="0" err="1"/>
              <a:t>meaning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6D1653-96C0-0434-A5D8-61381099146F}"/>
              </a:ext>
            </a:extLst>
          </p:cNvPr>
          <p:cNvSpPr/>
          <p:nvPr/>
        </p:nvSpPr>
        <p:spPr>
          <a:xfrm>
            <a:off x="2265768" y="6112979"/>
            <a:ext cx="3483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1200" dirty="0"/>
              <a:t>Additional data transformation &amp; standardisations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1200" dirty="0"/>
              <a:t>Statistical tests 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1200" dirty="0"/>
              <a:t>…</a:t>
            </a:r>
          </a:p>
        </p:txBody>
      </p:sp>
      <p:sp>
        <p:nvSpPr>
          <p:cNvPr id="3" name="Flèche droite à entaille 2">
            <a:extLst>
              <a:ext uri="{FF2B5EF4-FFF2-40B4-BE49-F238E27FC236}">
                <a16:creationId xmlns:a16="http://schemas.microsoft.com/office/drawing/2014/main" id="{FE7465D7-7864-F2A3-0E4A-65F8CBB1893F}"/>
              </a:ext>
            </a:extLst>
          </p:cNvPr>
          <p:cNvSpPr/>
          <p:nvPr/>
        </p:nvSpPr>
        <p:spPr>
          <a:xfrm rot="5400000">
            <a:off x="1122138" y="1606517"/>
            <a:ext cx="374745" cy="331511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0" scaled="0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4835F0-3C86-3005-7C79-9427575B3E24}"/>
              </a:ext>
            </a:extLst>
          </p:cNvPr>
          <p:cNvSpPr txBox="1"/>
          <p:nvPr/>
        </p:nvSpPr>
        <p:spPr>
          <a:xfrm>
            <a:off x="347593" y="1219988"/>
            <a:ext cx="192437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Study design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F9CE4E-FDB1-E16C-63A6-047A8E431814}"/>
              </a:ext>
            </a:extLst>
          </p:cNvPr>
          <p:cNvSpPr/>
          <p:nvPr/>
        </p:nvSpPr>
        <p:spPr>
          <a:xfrm>
            <a:off x="6932524" y="3640355"/>
            <a:ext cx="1749967" cy="4616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1200" dirty="0"/>
              <a:t>Distributions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1200" dirty="0"/>
              <a:t>Table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DF17AD-24C1-C11B-6D80-4A8D4C50A71B}"/>
              </a:ext>
            </a:extLst>
          </p:cNvPr>
          <p:cNvSpPr/>
          <p:nvPr/>
        </p:nvSpPr>
        <p:spPr>
          <a:xfrm>
            <a:off x="3906545" y="3644882"/>
            <a:ext cx="3325591" cy="4616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1200" dirty="0"/>
              <a:t>Missing values (drop, impute or work around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1200" dirty="0"/>
              <a:t>Inconsistency in naming or coding, typos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18ADBA-44E5-8B53-7956-A42207A89D7C}"/>
              </a:ext>
            </a:extLst>
          </p:cNvPr>
          <p:cNvSpPr/>
          <p:nvPr/>
        </p:nvSpPr>
        <p:spPr>
          <a:xfrm>
            <a:off x="8707412" y="2411749"/>
            <a:ext cx="1984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b="1" dirty="0"/>
              <a:t>Beware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Missing value is NA, not 0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Apostrophe &amp; space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Special format (date)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16FF9F-AF6D-5C3E-F710-1AA81DD79F09}"/>
              </a:ext>
            </a:extLst>
          </p:cNvPr>
          <p:cNvSpPr/>
          <p:nvPr/>
        </p:nvSpPr>
        <p:spPr>
          <a:xfrm>
            <a:off x="3754629" y="4421047"/>
            <a:ext cx="378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Follow the constraints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Value consistency (same info recorded twice the same)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AC76F70-DF19-C03A-6EBF-EF153EF9CDFC}"/>
              </a:ext>
            </a:extLst>
          </p:cNvPr>
          <p:cNvSpPr txBox="1"/>
          <p:nvPr/>
        </p:nvSpPr>
        <p:spPr>
          <a:xfrm>
            <a:off x="3233887" y="6557529"/>
            <a:ext cx="140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To go </a:t>
            </a:r>
            <a:r>
              <a:rPr lang="fr-FR" dirty="0" err="1">
                <a:solidFill>
                  <a:srgbClr val="0070C0"/>
                </a:solidFill>
              </a:rPr>
              <a:t>further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2038832-7996-AFB0-91FE-E5D1E8613DF9}"/>
              </a:ext>
            </a:extLst>
          </p:cNvPr>
          <p:cNvSpPr txBox="1"/>
          <p:nvPr/>
        </p:nvSpPr>
        <p:spPr>
          <a:xfrm>
            <a:off x="4858589" y="6361214"/>
            <a:ext cx="5777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4"/>
              </a:rPr>
              <a:t>https://www.rstudio.com/wp-content/uploads/2015/02/data-wrangling-cheatsheet.pdf</a:t>
            </a:r>
            <a:r>
              <a:rPr lang="en-GB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hlinkClick r:id="rId5"/>
              </a:rPr>
              <a:t>https://www.codecademy.com/learn/learn-r/modules/learn-r-data-cleaning/cheatsheet</a:t>
            </a:r>
            <a:r>
              <a:rPr lang="fr-FR" sz="1200" dirty="0"/>
              <a:t> </a:t>
            </a:r>
            <a:r>
              <a:rPr lang="en-GB" sz="1200" dirty="0">
                <a:hlinkClick r:id="rId6"/>
              </a:rPr>
              <a:t>https://openrefine.org/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hlinkClick r:id="rId7"/>
              </a:rPr>
              <a:t>https://www.kaggle.com/learn/data-cleaning</a:t>
            </a:r>
            <a:r>
              <a:rPr lang="fr-FR" sz="1200" dirty="0"/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4D9955-F693-2E8A-C51E-353FE99CB8AF}"/>
              </a:ext>
            </a:extLst>
          </p:cNvPr>
          <p:cNvSpPr/>
          <p:nvPr/>
        </p:nvSpPr>
        <p:spPr>
          <a:xfrm>
            <a:off x="7343256" y="4410675"/>
            <a:ext cx="272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Only data you should have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200" dirty="0"/>
              <a:t>(Report errors back to original source)</a:t>
            </a:r>
          </a:p>
        </p:txBody>
      </p:sp>
    </p:spTree>
    <p:extLst>
      <p:ext uri="{BB962C8B-B14F-4D97-AF65-F5344CB8AC3E}">
        <p14:creationId xmlns:p14="http://schemas.microsoft.com/office/powerpoint/2010/main" val="3668258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7997</TotalTime>
  <Words>1586</Words>
  <Application>Microsoft Macintosh PowerPoint</Application>
  <PresentationFormat>Personnalisé</PresentationFormat>
  <Paragraphs>222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Calibri</vt:lpstr>
      <vt:lpstr>Courier</vt:lpstr>
      <vt:lpstr>Courier New</vt:lpstr>
      <vt:lpstr>Symbol</vt:lpstr>
      <vt:lpstr>Times</vt:lpstr>
      <vt:lpstr>Times New Roman</vt:lpstr>
      <vt:lpstr>Verdana</vt:lpstr>
      <vt:lpstr>Wingdings</vt:lpstr>
      <vt:lpstr>Thème Office</vt:lpstr>
      <vt:lpstr>Packages</vt:lpstr>
      <vt:lpstr>Statistical testing</vt:lpstr>
      <vt:lpstr>Colors</vt:lpstr>
      <vt:lpstr>Data cleaning by &amp;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Fanuchi</dc:creator>
  <cp:lastModifiedBy>Amaury  VAYSSE</cp:lastModifiedBy>
  <cp:revision>436</cp:revision>
  <cp:lastPrinted>2018-06-13T13:26:02Z</cp:lastPrinted>
  <dcterms:created xsi:type="dcterms:W3CDTF">2017-01-11T16:16:25Z</dcterms:created>
  <dcterms:modified xsi:type="dcterms:W3CDTF">2022-09-20T12:54:59Z</dcterms:modified>
</cp:coreProperties>
</file>